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2" r:id="rId4"/>
    <p:sldMasterId id="2147484276" r:id="rId5"/>
  </p:sldMasterIdLst>
  <p:notesMasterIdLst>
    <p:notesMasterId r:id="rId56"/>
  </p:notesMasterIdLst>
  <p:handoutMasterIdLst>
    <p:handoutMasterId r:id="rId57"/>
  </p:handoutMasterIdLst>
  <p:sldIdLst>
    <p:sldId id="2440" r:id="rId6"/>
    <p:sldId id="3948" r:id="rId7"/>
    <p:sldId id="3946" r:id="rId8"/>
    <p:sldId id="2511" r:id="rId9"/>
    <p:sldId id="3995" r:id="rId10"/>
    <p:sldId id="2619" r:id="rId11"/>
    <p:sldId id="4012" r:id="rId12"/>
    <p:sldId id="3997" r:id="rId13"/>
    <p:sldId id="4023" r:id="rId14"/>
    <p:sldId id="3917" r:id="rId15"/>
    <p:sldId id="4024" r:id="rId16"/>
    <p:sldId id="4002" r:id="rId17"/>
    <p:sldId id="3996" r:id="rId18"/>
    <p:sldId id="269" r:id="rId19"/>
    <p:sldId id="268" r:id="rId20"/>
    <p:sldId id="276" r:id="rId21"/>
    <p:sldId id="277" r:id="rId22"/>
    <p:sldId id="3987" r:id="rId23"/>
    <p:sldId id="3975" r:id="rId24"/>
    <p:sldId id="3974" r:id="rId25"/>
    <p:sldId id="3977" r:id="rId26"/>
    <p:sldId id="3978" r:id="rId27"/>
    <p:sldId id="4004" r:id="rId28"/>
    <p:sldId id="4025" r:id="rId29"/>
    <p:sldId id="3988" r:id="rId30"/>
    <p:sldId id="4027" r:id="rId31"/>
    <p:sldId id="299" r:id="rId32"/>
    <p:sldId id="4026" r:id="rId33"/>
    <p:sldId id="3947" r:id="rId34"/>
    <p:sldId id="4007" r:id="rId35"/>
    <p:sldId id="3981" r:id="rId36"/>
    <p:sldId id="4020" r:id="rId37"/>
    <p:sldId id="4005" r:id="rId38"/>
    <p:sldId id="4028" r:id="rId39"/>
    <p:sldId id="4030" r:id="rId40"/>
    <p:sldId id="4031" r:id="rId41"/>
    <p:sldId id="3992" r:id="rId42"/>
    <p:sldId id="4008" r:id="rId43"/>
    <p:sldId id="4009" r:id="rId44"/>
    <p:sldId id="4011" r:id="rId45"/>
    <p:sldId id="4010" r:id="rId46"/>
    <p:sldId id="4003" r:id="rId47"/>
    <p:sldId id="3990" r:id="rId48"/>
    <p:sldId id="4021" r:id="rId49"/>
    <p:sldId id="270" r:id="rId50"/>
    <p:sldId id="273" r:id="rId51"/>
    <p:sldId id="278" r:id="rId52"/>
    <p:sldId id="3976" r:id="rId53"/>
    <p:sldId id="3979" r:id="rId54"/>
    <p:sldId id="3983" r:id="rId55"/>
  </p:sldIdLst>
  <p:sldSz cx="24377650" cy="13716000"/>
  <p:notesSz cx="9144000" cy="6858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36" userDrawn="1">
          <p15:clr>
            <a:srgbClr val="A4A3A4"/>
          </p15:clr>
        </p15:guide>
        <p15:guide id="4" pos="14254" userDrawn="1">
          <p15:clr>
            <a:srgbClr val="A4A3A4"/>
          </p15:clr>
        </p15:guide>
        <p15:guide id="5" pos="1078" userDrawn="1">
          <p15:clr>
            <a:srgbClr val="A4A3A4"/>
          </p15:clr>
        </p15:guide>
        <p15:guide id="8" orient="horz" pos="504" userDrawn="1">
          <p15:clr>
            <a:srgbClr val="A4A3A4"/>
          </p15:clr>
        </p15:guide>
        <p15:guide id="9" pos="7678" userDrawn="1">
          <p15:clr>
            <a:srgbClr val="A4A3A4"/>
          </p15:clr>
        </p15:guide>
        <p15:guide id="10" orient="horz" pos="43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48BA09-6255-5033-C300-36CD66EAFC52}" name="Laura Rehrmann" initials="LR" userId="S::laura.rehrmann@energycenter.org::43fe079d-32f1-4742-b1a3-d57aba44eea1" providerId="AD"/>
  <p188:author id="{88D33653-4D2A-17CE-C3F3-31AA605BCDAB}" name="Chuck Colgan" initials="CC" userId="S::chuck.colgan@energycenter.org::7e2b8854-3bce-465c-b9e0-6b26296a3b96" providerId="AD"/>
  <p188:author id="{9CCC6495-A205-FDD2-3C12-2B3D0B169C45}" name="Karen Glitman" initials="KG" userId="S::karen.glitman@energycenter.org::001bd166-9ded-462d-8722-ee4ba91bdc3c" providerId="AD"/>
  <p188:author id="{6244F8B2-3B88-B306-DE9F-188DE05F5DEE}" name="Lauri Walker" initials="LW" userId="S::lauri.walker@energycenter.org::0bfc9a67-2834-4b53-81a3-99630361e746" providerId="AD"/>
  <p188:author id="{886DFCB2-C316-7B13-5874-DB88000469CD}" name="Jin Zhu" initials="JZ" userId="S::jin.zhu@energycenter.org::fc1f24d6-421d-475e-b61e-45ea3b99a4e8" providerId="AD"/>
  <p188:author id="{2BD79FB7-63F3-6F25-170B-B83EC753E194}" name="John Gartner" initials="JG" userId="S::john.gartner@energycenter.org::55e4baf7-735a-459d-ae2c-b29afc069c02" providerId="AD"/>
  <p188:author id="{591342F0-79C8-A969-A421-2FC12BE92AE6}" name="Kara Crohn" initials="KC" userId="S::kara.crohn@energycenter.org::7743bc2e-e7cc-4b93-9634-3d002a1ee616"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B2E35"/>
    <a:srgbClr val="FFFFFF"/>
    <a:srgbClr val="794A8C"/>
    <a:srgbClr val="F8B600"/>
    <a:srgbClr val="F2F2F2"/>
    <a:srgbClr val="00C5CF"/>
    <a:srgbClr val="71DEB0"/>
    <a:srgbClr val="35D6AA"/>
    <a:srgbClr val="03CFD9"/>
    <a:srgbClr val="00DD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75CEFD-1AF8-FC90-F797-D3DE070B477E}" v="409" dt="2024-04-03T16:17:27.844"/>
    <p1510:client id="{3ADAEB4D-B4E1-75E6-B025-BA6B7AEFFF53}" v="580" dt="2024-04-03T02:50:45.655"/>
    <p1510:client id="{5295E426-CAD0-4579-B60D-0A21639809CB}" v="1367" dt="2024-04-03T18:49:19.305"/>
    <p1510:client id="{71500F50-1B61-EF2E-A6D9-B1B8CF44AB40}" v="61" dt="2024-04-03T00:13:46.788"/>
    <p1510:client id="{89FE2FC6-4E2B-21F3-C0A0-E5AE9E51F3A8}" v="11" dt="2024-04-03T05:59:10.689"/>
    <p1510:client id="{A0FC7A3C-9B34-7A1C-BAF2-149D4C9436F3}" v="46" dt="2024-04-03T18:44:41.440"/>
    <p1510:client id="{A9CB0C93-F16B-F61D-C836-78681BA0E855}" v="59" dt="2024-04-02T19:59:35.414"/>
    <p1510:client id="{E012269B-7A0F-CDFB-E089-2B94AD20CCA9}" v="339" dt="2024-04-02T19:47:47.051"/>
    <p1510:client id="{E9E6C19C-D0DC-9AC5-B432-A75E7CE3E152}" v="3" dt="2024-04-03T02:55:37.992"/>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53" autoAdjust="0"/>
  </p:normalViewPr>
  <p:slideViewPr>
    <p:cSldViewPr snapToGrid="0">
      <p:cViewPr varScale="1">
        <p:scale>
          <a:sx n="70" d="100"/>
          <a:sy n="70" d="100"/>
        </p:scale>
        <p:origin x="1088" y="96"/>
      </p:cViewPr>
      <p:guideLst>
        <p:guide orient="horz" pos="8136"/>
        <p:guide pos="14254"/>
        <p:guide pos="1078"/>
        <p:guide orient="horz" pos="504"/>
        <p:guide pos="7678"/>
        <p:guide orient="horz" pos="432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DB92-8491-C045-9F71-939892B5B81B}"/>
              </a:ext>
            </a:extLst>
          </p:cNvPr>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5D1D2A6-F3F9-C448-9147-200FA2DB9D3D}"/>
              </a:ext>
            </a:extLst>
          </p:cNvPr>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EA6D4CC7-696A-B24C-AEFB-0B49E8C32A33}" type="datetimeFigureOut">
              <a:rPr lang="en-US" smtClean="0"/>
              <a:t>4/3/2024</a:t>
            </a:fld>
            <a:endParaRPr lang="en-US"/>
          </a:p>
        </p:txBody>
      </p:sp>
      <p:sp>
        <p:nvSpPr>
          <p:cNvPr id="4" name="Footer Placeholder 3">
            <a:extLst>
              <a:ext uri="{FF2B5EF4-FFF2-40B4-BE49-F238E27FC236}">
                <a16:creationId xmlns:a16="http://schemas.microsoft.com/office/drawing/2014/main" id="{9FA1B945-FA85-3D42-97D5-0024C864E1A0}"/>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667689-4AB2-5F49-B757-4E6723D259F9}"/>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C461E69-9879-4641-AC89-72F5E97E4B61}" type="slidenum">
              <a:rPr lang="en-US" smtClean="0"/>
              <a:t>‹#›</a:t>
            </a:fld>
            <a:endParaRPr lang="en-US"/>
          </a:p>
        </p:txBody>
      </p:sp>
    </p:spTree>
    <p:extLst>
      <p:ext uri="{BB962C8B-B14F-4D97-AF65-F5344CB8AC3E}">
        <p14:creationId xmlns:p14="http://schemas.microsoft.com/office/powerpoint/2010/main" val="3426663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b="0" i="0">
                <a:latin typeface="Calibri" panose="020F0502020204030204" pitchFamily="34" charset="0"/>
              </a:defRPr>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b="0" i="0">
                <a:latin typeface="Calibri" panose="020F0502020204030204" pitchFamily="34" charset="0"/>
              </a:defRPr>
            </a:lvl1pPr>
          </a:lstStyle>
          <a:p>
            <a:fld id="{EFC10EE1-B198-C942-8235-326C972CBB30}" type="datetimeFigureOut">
              <a:rPr lang="en-US" smtClean="0"/>
              <a:pPr/>
              <a:t>4/3/2024</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b="0" i="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b="0" i="0">
                <a:latin typeface="Calibri" panose="020F0502020204030204" pitchFamily="34" charset="0"/>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Calibri" panose="020F0502020204030204" pitchFamily="34" charset="0"/>
        <a:ea typeface="+mn-ea"/>
        <a:cs typeface="+mn-cs"/>
      </a:defRPr>
    </a:lvl1pPr>
    <a:lvl2pPr marL="914217" algn="l" defTabSz="914217" rtl="0" eaLnBrk="1" latinLnBrk="0" hangingPunct="1">
      <a:defRPr sz="2400" b="0" i="0" kern="1200">
        <a:solidFill>
          <a:schemeClr val="tx1"/>
        </a:solidFill>
        <a:latin typeface="Calibri" panose="020F0502020204030204" pitchFamily="34" charset="0"/>
        <a:ea typeface="+mn-ea"/>
        <a:cs typeface="+mn-cs"/>
      </a:defRPr>
    </a:lvl2pPr>
    <a:lvl3pPr marL="1828434" algn="l" defTabSz="914217" rtl="0" eaLnBrk="1" latinLnBrk="0" hangingPunct="1">
      <a:defRPr sz="2400" b="0" i="0" kern="1200">
        <a:solidFill>
          <a:schemeClr val="tx1"/>
        </a:solidFill>
        <a:latin typeface="Calibri" panose="020F0502020204030204" pitchFamily="34" charset="0"/>
        <a:ea typeface="+mn-ea"/>
        <a:cs typeface="+mn-cs"/>
      </a:defRPr>
    </a:lvl3pPr>
    <a:lvl4pPr marL="2742651" algn="l" defTabSz="914217" rtl="0" eaLnBrk="1" latinLnBrk="0" hangingPunct="1">
      <a:defRPr sz="2400" b="0" i="0" kern="1200">
        <a:solidFill>
          <a:schemeClr val="tx1"/>
        </a:solidFill>
        <a:latin typeface="Calibri" panose="020F0502020204030204" pitchFamily="34" charset="0"/>
        <a:ea typeface="+mn-ea"/>
        <a:cs typeface="+mn-cs"/>
      </a:defRPr>
    </a:lvl4pPr>
    <a:lvl5pPr marL="3656868" algn="l" defTabSz="914217" rtl="0" eaLnBrk="1" latinLnBrk="0" hangingPunct="1">
      <a:defRPr sz="2400" b="0" i="0" kern="1200">
        <a:solidFill>
          <a:schemeClr val="tx1"/>
        </a:solidFill>
        <a:latin typeface="Calibri" panose="020F0502020204030204" pitchFamily="34"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a:p>
        </p:txBody>
      </p:sp>
    </p:spTree>
    <p:extLst>
      <p:ext uri="{BB962C8B-B14F-4D97-AF65-F5344CB8AC3E}">
        <p14:creationId xmlns:p14="http://schemas.microsoft.com/office/powerpoint/2010/main" val="186308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6128ba05dd_0_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16128ba05dd_0_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6128ba05dd_0_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16128ba05dd_0_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172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6128ba05dd_0_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16128ba05dd_0_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394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One mission – Decarbonize.®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i="1">
                <a:effectLst/>
                <a:latin typeface="Calibri" panose="020F0502020204030204" pitchFamily="34" charset="0"/>
                <a:ea typeface="Calibri" panose="020F0502020204030204" pitchFamily="34" charset="0"/>
                <a:cs typeface="Calibri" panose="020F0502020204030204" pitchFamily="34" charset="0"/>
              </a:rPr>
              <a:t>Depending on the context, you can say, “We have one mission – Decarbonize.®” or leave out the word “mission” and just say: Decarbonize.®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i="1">
                <a:effectLst/>
                <a:latin typeface="Calibri" panose="020F0502020204030204" pitchFamily="34" charset="0"/>
                <a:ea typeface="Calibri" panose="020F0502020204030204" pitchFamily="34" charset="0"/>
                <a:cs typeface="Calibri" panose="020F0502020204030204" pitchFamily="34" charset="0"/>
              </a:rPr>
              <a:t>Always capitalize the “D”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i="1">
                <a:effectLst/>
                <a:latin typeface="Calibri" panose="020F0502020204030204" pitchFamily="34" charset="0"/>
                <a:ea typeface="Calibri" panose="020F0502020204030204" pitchFamily="34" charset="0"/>
                <a:cs typeface="Calibri" panose="020F0502020204030204" pitchFamily="34" charset="0"/>
              </a:rPr>
              <a:t>Use a dash (EM dash is uppercase hyphen key on the keyboard. Put a space on either side, not a colon, after mission.)</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i="1">
                <a:effectLst/>
                <a:latin typeface="Calibri" panose="020F0502020204030204" pitchFamily="34" charset="0"/>
                <a:ea typeface="Calibri" panose="020F0502020204030204" pitchFamily="34" charset="0"/>
                <a:cs typeface="Calibri" panose="020F0502020204030204" pitchFamily="34" charset="0"/>
              </a:rPr>
              <a:t>Always include the period at the end of Decarbonize.</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i="1">
                <a:effectLst/>
                <a:latin typeface="Calibri" panose="020F0502020204030204" pitchFamily="34" charset="0"/>
                <a:ea typeface="Calibri" panose="020F0502020204030204" pitchFamily="34" charset="0"/>
                <a:cs typeface="Calibri" panose="020F0502020204030204" pitchFamily="34" charset="0"/>
              </a:rPr>
              <a:t>Trademark is optional. If used, put it after the period.</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u="sng">
                <a:solidFill>
                  <a:srgbClr val="4472C4"/>
                </a:solidFill>
                <a:effectLst/>
                <a:latin typeface="Calibri" panose="020F0502020204030204" pitchFamily="34" charset="0"/>
                <a:ea typeface="Calibri" panose="020F0502020204030204" pitchFamily="34" charset="0"/>
                <a:cs typeface="Calibri" panose="020F0502020204030204" pitchFamily="34" charset="0"/>
              </a:rPr>
              <a:t>Vision</a:t>
            </a:r>
            <a:br>
              <a:rPr lang="en-US" sz="1800" u="sng">
                <a:solidFill>
                  <a:srgbClr val="4472C4"/>
                </a:solidFill>
                <a:effectLst/>
                <a:latin typeface="Calibri" panose="020F0502020204030204" pitchFamily="34" charset="0"/>
                <a:ea typeface="Calibri" panose="020F0502020204030204" pitchFamily="34" charset="0"/>
                <a:cs typeface="Calibri" panose="020F0502020204030204" pitchFamily="34" charset="0"/>
              </a:rPr>
            </a:b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Our vision is a future with sustainable, equitable and resilient transportation, buildings and communities.</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i="1">
                <a:effectLst/>
                <a:latin typeface="Calibri" panose="020F0502020204030204" pitchFamily="34" charset="0"/>
                <a:ea typeface="Calibri" panose="020F0502020204030204" pitchFamily="34" charset="0"/>
                <a:cs typeface="Calibri" panose="020F0502020204030204" pitchFamily="34" charset="0"/>
              </a:rPr>
              <a:t>Per AP Style, you do not need a comma after equitable or buildings.</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4257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Please add Engagement symbols for:</a:t>
            </a:r>
            <a:r>
              <a:rPr lang="en-US"/>
              <a:t> Virginia, Maryland, Minnesota, Michigan, Texas, Illinois, Washington state</a:t>
            </a:r>
          </a:p>
          <a:p>
            <a:r>
              <a:rPr lang="en-US" b="1"/>
              <a:t>Add a Heavy Duty EVs symbol </a:t>
            </a:r>
            <a:r>
              <a:rPr lang="en-US"/>
              <a:t>in Mass.</a:t>
            </a:r>
          </a:p>
          <a:p>
            <a:endParaRPr lang="en-US"/>
          </a:p>
          <a:p>
            <a:endParaRPr lang="en-US"/>
          </a:p>
          <a:p>
            <a:r>
              <a:rPr lang="en-US"/>
              <a:t> </a:t>
            </a:r>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21707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2350" y="512763"/>
            <a:ext cx="45593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Comment on difference between GHG and pollution burden</a:t>
            </a:r>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a:p>
        </p:txBody>
      </p:sp>
    </p:spTree>
    <p:extLst>
      <p:ext uri="{BB962C8B-B14F-4D97-AF65-F5344CB8AC3E}">
        <p14:creationId xmlns:p14="http://schemas.microsoft.com/office/powerpoint/2010/main" val="225239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Whereas the pollution burden is a combination of local sources and air pollutants generated outside of our region including NOx, </a:t>
            </a:r>
            <a:r>
              <a:rPr lang="en-US" sz="1800" b="0" i="0" u="none" strike="noStrike" err="1">
                <a:solidFill>
                  <a:srgbClr val="000000"/>
                </a:solidFill>
                <a:effectLst/>
                <a:latin typeface="Calibri" panose="020F0502020204030204" pitchFamily="34" charset="0"/>
              </a:rPr>
              <a:t>SOx</a:t>
            </a:r>
            <a:r>
              <a:rPr lang="en-US" sz="1800" b="0" i="0" u="none" strike="noStrike">
                <a:solidFill>
                  <a:srgbClr val="000000"/>
                </a:solidFill>
                <a:effectLst/>
                <a:latin typeface="Calibri" panose="020F0502020204030204" pitchFamily="34" charset="0"/>
              </a:rPr>
              <a:t>, PM10, PM2.5 from the ports, heavy-duty transportation and other sources, GHG emissions are gasses such as carbon dioxide, methane, and nitrous oxide generated from within our region.</a:t>
            </a: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a:p>
        </p:txBody>
      </p:sp>
    </p:spTree>
    <p:extLst>
      <p:ext uri="{BB962C8B-B14F-4D97-AF65-F5344CB8AC3E}">
        <p14:creationId xmlns:p14="http://schemas.microsoft.com/office/powerpoint/2010/main" val="2319853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Residential home typical demand – 400-800 kWh/month</a:t>
            </a:r>
          </a:p>
          <a:p>
            <a:r>
              <a:rPr lang="en-US" dirty="0"/>
              <a:t>Typical residential solar installation is around 3-9kW system</a:t>
            </a:r>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668815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4797"/>
              </a:lnSpc>
            </a:pPr>
            <a:r>
              <a:rPr lang="en-US" sz="3998">
                <a:solidFill>
                  <a:srgbClr val="000000"/>
                </a:solidFill>
                <a:latin typeface="Montserrat"/>
              </a:rPr>
              <a:t>Decommissioned Sites</a:t>
            </a:r>
          </a:p>
          <a:p>
            <a:pPr marL="690705" lvl="1" indent="-345352">
              <a:lnSpc>
                <a:spcPts val="3838"/>
              </a:lnSpc>
              <a:buFont typeface="Arial"/>
              <a:buChar char="•"/>
            </a:pPr>
            <a:r>
              <a:rPr lang="en-US" sz="3198">
                <a:solidFill>
                  <a:srgbClr val="000000"/>
                </a:solidFill>
                <a:latin typeface="Montserrat"/>
              </a:rPr>
              <a:t>Inland Empire Energy Center (natural gas-fired power plant)  decommissioned/demolished in 2020</a:t>
            </a:r>
          </a:p>
          <a:p>
            <a:pPr>
              <a:lnSpc>
                <a:spcPts val="4797"/>
              </a:lnSpc>
            </a:pPr>
            <a:endParaRPr lang="en-US" sz="3198">
              <a:solidFill>
                <a:srgbClr val="000000"/>
              </a:solidFill>
              <a:latin typeface="Montserrat"/>
            </a:endParaRPr>
          </a:p>
          <a:p>
            <a:pPr>
              <a:lnSpc>
                <a:spcPts val="4797"/>
              </a:lnSpc>
            </a:pPr>
            <a:r>
              <a:rPr lang="en-US" sz="3998">
                <a:solidFill>
                  <a:srgbClr val="000000"/>
                </a:solidFill>
                <a:latin typeface="Montserrat"/>
              </a:rPr>
              <a:t>New Projects</a:t>
            </a:r>
          </a:p>
          <a:p>
            <a:pPr marL="690705" lvl="1" indent="-345352">
              <a:lnSpc>
                <a:spcPts val="3838"/>
              </a:lnSpc>
              <a:buFont typeface="Arial"/>
              <a:buChar char="•"/>
            </a:pPr>
            <a:r>
              <a:rPr lang="en-US" sz="3198">
                <a:solidFill>
                  <a:srgbClr val="000000"/>
                </a:solidFill>
                <a:latin typeface="Montserrat"/>
              </a:rPr>
              <a:t>PG&amp;E is proposing nine new battery energy storage projects totaling about 1,600 MW, to be added to California's electric grid by 2024</a:t>
            </a:r>
          </a:p>
          <a:p>
            <a:pPr marL="690705" lvl="1" indent="-345352">
              <a:lnSpc>
                <a:spcPts val="3838"/>
              </a:lnSpc>
              <a:buFont typeface="Arial"/>
              <a:buChar char="•"/>
            </a:pPr>
            <a:r>
              <a:rPr lang="en-US" sz="3198">
                <a:solidFill>
                  <a:srgbClr val="000000"/>
                </a:solidFill>
                <a:latin typeface="Montserrat"/>
              </a:rPr>
              <a:t>Beaumont Energy Storage project in Beaumont, California scheduled to be online by August 2023</a:t>
            </a:r>
          </a:p>
          <a:p>
            <a:pPr marL="690705" lvl="1" indent="-345352">
              <a:lnSpc>
                <a:spcPts val="3838"/>
              </a:lnSpc>
              <a:buFont typeface="Arial"/>
              <a:buChar char="•"/>
            </a:pPr>
            <a:r>
              <a:rPr lang="en-US" sz="3198">
                <a:solidFill>
                  <a:srgbClr val="000000"/>
                </a:solidFill>
                <a:latin typeface="Montserrat"/>
              </a:rPr>
              <a:t>Inland Empire Energy Storage project in Rialto, California (San Bernardino County), expected to be operational by April 2024 and contracted to produce capacity of 400 MWh by summer 2024</a:t>
            </a:r>
          </a:p>
          <a:p>
            <a:pPr>
              <a:lnSpc>
                <a:spcPts val="4797"/>
              </a:lnSpc>
            </a:pPr>
            <a:endParaRPr lang="en-US" sz="3198">
              <a:solidFill>
                <a:srgbClr val="000000"/>
              </a:solidFill>
              <a:latin typeface="Montserrat"/>
            </a:endParaRPr>
          </a:p>
          <a:p>
            <a:pPr>
              <a:lnSpc>
                <a:spcPts val="4797"/>
              </a:lnSpc>
            </a:pPr>
            <a:r>
              <a:rPr lang="en-US" sz="3998">
                <a:solidFill>
                  <a:srgbClr val="000000"/>
                </a:solidFill>
                <a:latin typeface="Montserrat"/>
              </a:rPr>
              <a:t>Transformations</a:t>
            </a:r>
          </a:p>
          <a:p>
            <a:pPr marL="690705" lvl="1" indent="-345352">
              <a:lnSpc>
                <a:spcPts val="3838"/>
              </a:lnSpc>
              <a:buFont typeface="Arial"/>
              <a:buChar char="•"/>
            </a:pPr>
            <a:r>
              <a:rPr lang="en-US" sz="3198">
                <a:solidFill>
                  <a:srgbClr val="000000"/>
                </a:solidFill>
                <a:latin typeface="Montserrat"/>
              </a:rPr>
              <a:t>Former site of  Inland Empire Energy Center is planned to be transformed into a large-scale battery storage system by Nova Power LLC. designed to better meet the state's peak power needs</a:t>
            </a:r>
          </a:p>
          <a:p>
            <a:pPr>
              <a:lnSpc>
                <a:spcPts val="3838"/>
              </a:lnSpc>
            </a:pPr>
            <a:endParaRPr lang="en-US" sz="3198">
              <a:solidFill>
                <a:srgbClr val="000000"/>
              </a:solidFill>
              <a:latin typeface="Montserrat"/>
            </a:endParaRPr>
          </a:p>
          <a:p>
            <a:pPr>
              <a:lnSpc>
                <a:spcPts val="4797"/>
              </a:lnSpc>
            </a:pPr>
            <a:r>
              <a:rPr lang="en-US" sz="3998">
                <a:solidFill>
                  <a:srgbClr val="000000"/>
                </a:solidFill>
                <a:latin typeface="Montserrat"/>
              </a:rPr>
              <a:t>Innovation and Community Engagement</a:t>
            </a:r>
          </a:p>
          <a:p>
            <a:pPr marL="690705" lvl="1" indent="-345352">
              <a:lnSpc>
                <a:spcPts val="3838"/>
              </a:lnSpc>
              <a:buFont typeface="Arial"/>
              <a:buChar char="•"/>
            </a:pPr>
            <a:r>
              <a:rPr lang="en-US" sz="3198">
                <a:solidFill>
                  <a:srgbClr val="000000"/>
                </a:solidFill>
                <a:latin typeface="Montserrat"/>
              </a:rPr>
              <a:t>UC Riverside's Office of Technology Partnerships is leading the Inland Empire in the Southern California Energy Innovation Network (SCEIN) for an extended period of five years.</a:t>
            </a:r>
          </a:p>
          <a:p>
            <a:pPr marL="690705" lvl="1" indent="-345352">
              <a:lnSpc>
                <a:spcPts val="3838"/>
              </a:lnSpc>
              <a:buFont typeface="Arial"/>
              <a:buChar char="•"/>
            </a:pPr>
            <a:r>
              <a:rPr lang="en-US" sz="3198">
                <a:solidFill>
                  <a:srgbClr val="000000"/>
                </a:solidFill>
                <a:latin typeface="Montserrat"/>
              </a:rPr>
              <a:t>Expansion of the SCEIN Inland Empire network by engaging with startups and over 30 regional organizations committed to energy generation or storage. </a:t>
            </a:r>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a:p>
        </p:txBody>
      </p:sp>
    </p:spTree>
    <p:extLst>
      <p:ext uri="{BB962C8B-B14F-4D97-AF65-F5344CB8AC3E}">
        <p14:creationId xmlns:p14="http://schemas.microsoft.com/office/powerpoint/2010/main" val="3649961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personal career story here.</a:t>
            </a:r>
          </a:p>
        </p:txBody>
      </p:sp>
      <p:sp>
        <p:nvSpPr>
          <p:cNvPr id="4" name="Slide Number Placeholder 3"/>
          <p:cNvSpPr>
            <a:spLocks noGrp="1"/>
          </p:cNvSpPr>
          <p:nvPr>
            <p:ph type="sldNum" sz="quarter" idx="5"/>
          </p:nvPr>
        </p:nvSpPr>
        <p:spPr/>
        <p:txBody>
          <a:bodyPr/>
          <a:lstStyle/>
          <a:p>
            <a:fld id="{006BE02D-20C0-F840-AFAC-BEA99C74FDC2}" type="slidenum">
              <a:rPr lang="en-US" smtClean="0"/>
              <a:pPr/>
              <a:t>24</a:t>
            </a:fld>
            <a:endParaRPr lang="en-US"/>
          </a:p>
        </p:txBody>
      </p:sp>
    </p:spTree>
    <p:extLst>
      <p:ext uri="{BB962C8B-B14F-4D97-AF65-F5344CB8AC3E}">
        <p14:creationId xmlns:p14="http://schemas.microsoft.com/office/powerpoint/2010/main" val="3460597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pic>
        <p:nvPicPr>
          <p:cNvPr id="7" name="Background Image">
            <a:extLst>
              <a:ext uri="{FF2B5EF4-FFF2-40B4-BE49-F238E27FC236}">
                <a16:creationId xmlns:a16="http://schemas.microsoft.com/office/drawing/2014/main" id="{798BA581-4A58-5C47-9550-1A726BFE9E43}"/>
              </a:ext>
            </a:extLst>
          </p:cNvPr>
          <p:cNvPicPr>
            <a:picLocks noChangeAspect="1"/>
          </p:cNvPicPr>
          <p:nvPr/>
        </p:nvPicPr>
        <p:blipFill>
          <a:blip r:embed="rId2">
            <a:extLst>
              <a:ext uri="{28A0092B-C50C-407E-A947-70E740481C1C}">
                <a14:useLocalDpi xmlns:a14="http://schemas.microsoft.com/office/drawing/2010/main" val="0"/>
              </a:ext>
            </a:extLst>
          </a:blip>
          <a:srcRect t="13746" b="13746"/>
          <a:stretch>
            <a:fillRect/>
          </a:stretch>
        </p:blipFill>
        <p:spPr>
          <a:xfrm>
            <a:off x="0" y="0"/>
            <a:ext cx="24377651" cy="9954883"/>
          </a:xfrm>
          <a:prstGeom prst="rect">
            <a:avLst/>
          </a:prstGeom>
        </p:spPr>
      </p:pic>
      <p:sp>
        <p:nvSpPr>
          <p:cNvPr id="8" name="Gradient">
            <a:extLst>
              <a:ext uri="{FF2B5EF4-FFF2-40B4-BE49-F238E27FC236}">
                <a16:creationId xmlns:a16="http://schemas.microsoft.com/office/drawing/2014/main" id="{92F73233-AED4-4F45-BFBA-D94AC0957830}"/>
              </a:ext>
            </a:extLst>
          </p:cNvPr>
          <p:cNvSpPr/>
          <p:nvPr userDrawn="1"/>
        </p:nvSpPr>
        <p:spPr>
          <a:xfrm rot="10800000">
            <a:off x="0" y="0"/>
            <a:ext cx="24377650" cy="9954882"/>
          </a:xfrm>
          <a:prstGeom prst="rect">
            <a:avLst/>
          </a:prstGeom>
          <a:gradFill>
            <a:gsLst>
              <a:gs pos="0">
                <a:schemeClr val="accent1">
                  <a:alpha val="92000"/>
                </a:schemeClr>
              </a:gs>
              <a:gs pos="50000">
                <a:srgbClr val="009CDB">
                  <a:alpha val="95000"/>
                </a:srgbClr>
              </a:gs>
              <a:gs pos="100000">
                <a:srgbClr val="7030A0">
                  <a:alpha val="92000"/>
                </a:srgbClr>
              </a:gs>
            </a:gsLst>
            <a:lin ang="3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pic>
        <p:nvPicPr>
          <p:cNvPr id="9" name="Logo">
            <a:extLst>
              <a:ext uri="{FF2B5EF4-FFF2-40B4-BE49-F238E27FC236}">
                <a16:creationId xmlns:a16="http://schemas.microsoft.com/office/drawing/2014/main" id="{94FB6B62-979A-584E-A7D9-CBB87EB4F8E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17168051" y="10711543"/>
            <a:ext cx="6278781" cy="2159901"/>
          </a:xfrm>
          <a:prstGeom prst="rect">
            <a:avLst/>
          </a:prstGeom>
        </p:spPr>
      </p:pic>
      <p:sp>
        <p:nvSpPr>
          <p:cNvPr id="15" name="Title">
            <a:extLst>
              <a:ext uri="{FF2B5EF4-FFF2-40B4-BE49-F238E27FC236}">
                <a16:creationId xmlns:a16="http://schemas.microsoft.com/office/drawing/2014/main" id="{C37A2824-C02F-0F46-81F4-FEA6B524E8F2}"/>
              </a:ext>
            </a:extLst>
          </p:cNvPr>
          <p:cNvSpPr>
            <a:spLocks noGrp="1"/>
          </p:cNvSpPr>
          <p:nvPr>
            <p:ph type="ctrTitle" hasCustomPrompt="1"/>
          </p:nvPr>
        </p:nvSpPr>
        <p:spPr>
          <a:xfrm>
            <a:off x="2021095" y="2750648"/>
            <a:ext cx="20335460" cy="3522524"/>
          </a:xfrm>
        </p:spPr>
        <p:txBody>
          <a:bodyPr anchor="b">
            <a:noAutofit/>
          </a:bodyPr>
          <a:lstStyle>
            <a:lvl1pPr algn="ctr">
              <a:defRPr sz="11500">
                <a:solidFill>
                  <a:schemeClr val="bg1"/>
                </a:solidFill>
              </a:defRPr>
            </a:lvl1pPr>
          </a:lstStyle>
          <a:p>
            <a:r>
              <a:rPr lang="en-US"/>
              <a:t>Presentation Title</a:t>
            </a:r>
          </a:p>
        </p:txBody>
      </p:sp>
      <p:sp>
        <p:nvSpPr>
          <p:cNvPr id="16" name="Subtitle">
            <a:extLst>
              <a:ext uri="{FF2B5EF4-FFF2-40B4-BE49-F238E27FC236}">
                <a16:creationId xmlns:a16="http://schemas.microsoft.com/office/drawing/2014/main" id="{726E3926-4F16-7B49-93B0-EE2ABE6B58E8}"/>
              </a:ext>
            </a:extLst>
          </p:cNvPr>
          <p:cNvSpPr>
            <a:spLocks noGrp="1"/>
          </p:cNvSpPr>
          <p:nvPr>
            <p:ph type="subTitle" idx="1" hasCustomPrompt="1"/>
          </p:nvPr>
        </p:nvSpPr>
        <p:spPr>
          <a:xfrm>
            <a:off x="2021094" y="6411753"/>
            <a:ext cx="20335461" cy="751870"/>
          </a:xfrm>
          <a:prstGeom prst="rect">
            <a:avLst/>
          </a:prstGeom>
        </p:spPr>
        <p:txBody>
          <a:bodyPr>
            <a:noAutofit/>
          </a:bodyPr>
          <a:lstStyle>
            <a:lvl1pPr marL="0" indent="0" algn="ctr">
              <a:buNone/>
              <a:defRPr sz="5400" i="1">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18" name="Thanks">
            <a:extLst>
              <a:ext uri="{FF2B5EF4-FFF2-40B4-BE49-F238E27FC236}">
                <a16:creationId xmlns:a16="http://schemas.microsoft.com/office/drawing/2014/main" id="{1448E780-4D81-6C4C-AC76-766FC02FE799}"/>
              </a:ext>
            </a:extLst>
          </p:cNvPr>
          <p:cNvSpPr>
            <a:spLocks noGrp="1"/>
          </p:cNvSpPr>
          <p:nvPr>
            <p:ph type="body" idx="10" hasCustomPrompt="1"/>
          </p:nvPr>
        </p:nvSpPr>
        <p:spPr>
          <a:xfrm>
            <a:off x="2021094" y="8320502"/>
            <a:ext cx="20335461" cy="823912"/>
          </a:xfrm>
          <a:prstGeom prst="rect">
            <a:avLst/>
          </a:prstGeom>
        </p:spPr>
        <p:txBody>
          <a:bodyPr anchor="b">
            <a:normAutofit/>
          </a:bodyPr>
          <a:lstStyle>
            <a:lvl1pPr marL="0" indent="0" algn="ctr">
              <a:buNone/>
              <a:defRPr sz="36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Special thanks to CSE staff</a:t>
            </a:r>
          </a:p>
        </p:txBody>
      </p:sp>
      <p:sp>
        <p:nvSpPr>
          <p:cNvPr id="13" name="Presenter">
            <a:extLst>
              <a:ext uri="{FF2B5EF4-FFF2-40B4-BE49-F238E27FC236}">
                <a16:creationId xmlns:a16="http://schemas.microsoft.com/office/drawing/2014/main" id="{3B4A5BC1-2BA2-444B-858B-847476469B50}"/>
              </a:ext>
            </a:extLst>
          </p:cNvPr>
          <p:cNvSpPr>
            <a:spLocks noGrp="1"/>
          </p:cNvSpPr>
          <p:nvPr>
            <p:ph type="body" sz="quarter" idx="11" hasCustomPrompt="1"/>
          </p:nvPr>
        </p:nvSpPr>
        <p:spPr>
          <a:xfrm>
            <a:off x="1150315" y="11968308"/>
            <a:ext cx="15570142" cy="1030794"/>
          </a:xfrm>
        </p:spPr>
        <p:txBody>
          <a:bodyPr>
            <a:noAutofit/>
          </a:bodyPr>
          <a:lstStyle>
            <a:lvl1pPr marL="0" indent="0">
              <a:buFontTx/>
              <a:buNone/>
              <a:defRPr sz="5400"/>
            </a:lvl1pPr>
          </a:lstStyle>
          <a:p>
            <a:pPr lvl="0"/>
            <a:r>
              <a:rPr lang="en-US"/>
              <a:t>Presenter, Presenter Title</a:t>
            </a:r>
          </a:p>
        </p:txBody>
      </p:sp>
      <p:sp>
        <p:nvSpPr>
          <p:cNvPr id="17" name="Date">
            <a:extLst>
              <a:ext uri="{FF2B5EF4-FFF2-40B4-BE49-F238E27FC236}">
                <a16:creationId xmlns:a16="http://schemas.microsoft.com/office/drawing/2014/main" id="{43607A4F-3859-484E-94F4-3D1F3DE8D1B0}"/>
              </a:ext>
            </a:extLst>
          </p:cNvPr>
          <p:cNvSpPr>
            <a:spLocks noGrp="1"/>
          </p:cNvSpPr>
          <p:nvPr>
            <p:ph type="body" sz="quarter" idx="12" hasCustomPrompt="1"/>
          </p:nvPr>
        </p:nvSpPr>
        <p:spPr>
          <a:xfrm>
            <a:off x="1150314" y="11126309"/>
            <a:ext cx="5446429" cy="841999"/>
          </a:xfrm>
        </p:spPr>
        <p:txBody>
          <a:bodyPr>
            <a:noAutofit/>
          </a:bodyPr>
          <a:lstStyle>
            <a:lvl1pPr marL="0" indent="0">
              <a:buFontTx/>
              <a:buNone/>
              <a:defRPr sz="4000">
                <a:solidFill>
                  <a:schemeClr val="tx1">
                    <a:lumMod val="60000"/>
                    <a:lumOff val="40000"/>
                  </a:schemeClr>
                </a:solidFill>
              </a:defRPr>
            </a:lvl1pPr>
          </a:lstStyle>
          <a:p>
            <a:pPr lvl="0"/>
            <a:r>
              <a:rPr lang="en-US"/>
              <a:t>Month Day, Year</a:t>
            </a:r>
          </a:p>
        </p:txBody>
      </p:sp>
    </p:spTree>
    <p:extLst>
      <p:ext uri="{BB962C8B-B14F-4D97-AF65-F5344CB8AC3E}">
        <p14:creationId xmlns:p14="http://schemas.microsoft.com/office/powerpoint/2010/main" val="24111654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ault (Text &amp; Graphic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2D8FD8F-620D-B54A-B5EB-AE222DDE48C0}"/>
              </a:ext>
            </a:extLst>
          </p:cNvPr>
          <p:cNvSpPr>
            <a:spLocks noGrp="1"/>
          </p:cNvSpPr>
          <p:nvPr>
            <p:ph type="body" sz="quarter" idx="61" hasCustomPrompt="1"/>
          </p:nvPr>
        </p:nvSpPr>
        <p:spPr>
          <a:xfrm>
            <a:off x="1371600" y="773720"/>
            <a:ext cx="21529526" cy="1639232"/>
          </a:xfrm>
          <a:prstGeom prst="rect">
            <a:avLst/>
          </a:prstGeom>
        </p:spPr>
        <p:txBody>
          <a:bodyPr anchor="b">
            <a:normAutofit/>
          </a:bodyPr>
          <a:lstStyle>
            <a:lvl1pPr marL="0" indent="0" algn="ctr">
              <a:buNone/>
              <a:defRPr sz="8798" b="0" i="0">
                <a:latin typeface="+mj-lt"/>
                <a:cs typeface="Calibri" panose="020F0502020204030204" pitchFamily="34" charset="0"/>
              </a:defRPr>
            </a:lvl1pPr>
            <a:lvl2pPr>
              <a:defRPr sz="6798"/>
            </a:lvl2pPr>
            <a:lvl3pPr>
              <a:defRPr sz="6798"/>
            </a:lvl3pPr>
            <a:lvl4pPr>
              <a:defRPr sz="6798"/>
            </a:lvl4pPr>
            <a:lvl5pPr>
              <a:defRPr sz="6798"/>
            </a:lvl5pPr>
          </a:lstStyle>
          <a:p>
            <a:pPr lvl="0"/>
            <a:r>
              <a:rPr lang="en-US"/>
              <a:t>Slide Title</a:t>
            </a:r>
          </a:p>
        </p:txBody>
      </p:sp>
      <p:sp>
        <p:nvSpPr>
          <p:cNvPr id="18" name="Content Placeholder">
            <a:extLst>
              <a:ext uri="{FF2B5EF4-FFF2-40B4-BE49-F238E27FC236}">
                <a16:creationId xmlns:a16="http://schemas.microsoft.com/office/drawing/2014/main" id="{3C255E06-1DA3-234C-82BE-730868964FA2}"/>
              </a:ext>
            </a:extLst>
          </p:cNvPr>
          <p:cNvSpPr>
            <a:spLocks noGrp="1"/>
          </p:cNvSpPr>
          <p:nvPr>
            <p:ph sz="quarter" idx="63"/>
          </p:nvPr>
        </p:nvSpPr>
        <p:spPr>
          <a:xfrm>
            <a:off x="12188825" y="3475039"/>
            <a:ext cx="11517464" cy="8322514"/>
          </a:xfrm>
          <a:prstGeom prst="rect">
            <a:avLst/>
          </a:prstGeom>
        </p:spPr>
        <p:txBody>
          <a:bodyPr/>
          <a:lstStyle>
            <a:lvl1pPr marL="0" indent="0">
              <a:buNone/>
              <a:defRPr/>
            </a:lvl1pPr>
          </a:lstStyle>
          <a:p>
            <a:pPr lvl="0"/>
            <a:r>
              <a:rPr lang="en-US"/>
              <a:t>Click to edit Master text styles</a:t>
            </a:r>
          </a:p>
        </p:txBody>
      </p:sp>
      <p:sp>
        <p:nvSpPr>
          <p:cNvPr id="19" name="Text Placeholder">
            <a:extLst>
              <a:ext uri="{FF2B5EF4-FFF2-40B4-BE49-F238E27FC236}">
                <a16:creationId xmlns:a16="http://schemas.microsoft.com/office/drawing/2014/main" id="{E573DBFD-5EB9-2347-A8EE-9DD267B8759B}"/>
              </a:ext>
            </a:extLst>
          </p:cNvPr>
          <p:cNvSpPr>
            <a:spLocks noGrp="1"/>
          </p:cNvSpPr>
          <p:nvPr>
            <p:ph type="body" sz="quarter" idx="62"/>
          </p:nvPr>
        </p:nvSpPr>
        <p:spPr>
          <a:xfrm>
            <a:off x="1371600" y="3474720"/>
            <a:ext cx="10056125" cy="8054976"/>
          </a:xfrm>
          <a:prstGeom prst="rect">
            <a:avLst/>
          </a:prstGeom>
        </p:spPr>
        <p:txBody>
          <a:bodyPr>
            <a:normAutofit/>
          </a:bodyPr>
          <a:lstStyle>
            <a:lvl1pPr marL="571357" indent="-571357">
              <a:lnSpc>
                <a:spcPts val="5199"/>
              </a:lnSpc>
              <a:spcBef>
                <a:spcPts val="2399"/>
              </a:spcBef>
              <a:buFont typeface="Arial" panose="020B0604020202020204" pitchFamily="34" charset="0"/>
              <a:buChar char="•"/>
              <a:defRPr sz="5399"/>
            </a:lvl1pPr>
            <a:lvl2pPr marL="1370915" indent="-456972">
              <a:lnSpc>
                <a:spcPts val="5199"/>
              </a:lnSpc>
              <a:spcBef>
                <a:spcPts val="2399"/>
              </a:spcBef>
              <a:buFont typeface="Arial" panose="020B0604020202020204" pitchFamily="34" charset="0"/>
              <a:buChar char="•"/>
              <a:defRPr sz="5399"/>
            </a:lvl2pPr>
            <a:lvl3pPr marL="2284859" indent="-456972">
              <a:lnSpc>
                <a:spcPts val="5199"/>
              </a:lnSpc>
              <a:spcBef>
                <a:spcPts val="2399"/>
              </a:spcBef>
              <a:buFont typeface="Arial" panose="020B0604020202020204" pitchFamily="34" charset="0"/>
              <a:buChar char="•"/>
              <a:defRPr sz="5399"/>
            </a:lvl3pPr>
            <a:lvl4pPr marL="3198800" indent="-456972">
              <a:lnSpc>
                <a:spcPts val="5199"/>
              </a:lnSpc>
              <a:spcBef>
                <a:spcPts val="2399"/>
              </a:spcBef>
              <a:buFont typeface="Arial" panose="020B0604020202020204" pitchFamily="34" charset="0"/>
              <a:buChar char="•"/>
              <a:defRPr sz="5399"/>
            </a:lvl4pPr>
            <a:lvl5pPr marL="4112744" indent="-456972">
              <a:buFont typeface="Arial" panose="020B0604020202020204" pitchFamily="34" charset="0"/>
              <a:buChar char="•"/>
              <a:defRPr sz="53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 Oval">
            <a:extLst>
              <a:ext uri="{FF2B5EF4-FFF2-40B4-BE49-F238E27FC236}">
                <a16:creationId xmlns:a16="http://schemas.microsoft.com/office/drawing/2014/main" id="{7036AD4E-BC3B-AA48-8652-BCE116FC702C}"/>
              </a:ext>
            </a:extLst>
          </p:cNvPr>
          <p:cNvSpPr>
            <a:spLocks noChangeAspect="1"/>
          </p:cNvSpPr>
          <p:nvPr userDrawn="1"/>
        </p:nvSpPr>
        <p:spPr>
          <a:xfrm>
            <a:off x="22901125" y="12300134"/>
            <a:ext cx="822960" cy="822960"/>
          </a:xfrm>
          <a:prstGeom prst="ellipse">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solidFill>
                <a:schemeClr val="accent1">
                  <a:lumMod val="40000"/>
                  <a:lumOff val="60000"/>
                </a:schemeClr>
              </a:solidFill>
              <a:latin typeface="Calibri" panose="020F0502020204030204" pitchFamily="34" charset="0"/>
            </a:endParaRPr>
          </a:p>
        </p:txBody>
      </p:sp>
      <p:sp>
        <p:nvSpPr>
          <p:cNvPr id="12" name="Slide Number Placeholder 4">
            <a:extLst>
              <a:ext uri="{FF2B5EF4-FFF2-40B4-BE49-F238E27FC236}">
                <a16:creationId xmlns:a16="http://schemas.microsoft.com/office/drawing/2014/main" id="{AD1A8140-3D99-C24B-B914-A466EF7E8B52}"/>
              </a:ext>
            </a:extLst>
          </p:cNvPr>
          <p:cNvSpPr>
            <a:spLocks noGrp="1"/>
          </p:cNvSpPr>
          <p:nvPr>
            <p:ph type="sldNum" sz="quarter" idx="4"/>
          </p:nvPr>
        </p:nvSpPr>
        <p:spPr>
          <a:xfrm>
            <a:off x="22901124" y="12346491"/>
            <a:ext cx="822962" cy="730250"/>
          </a:xfrm>
          <a:prstGeom prst="rect">
            <a:avLst/>
          </a:prstGeom>
        </p:spPr>
        <p:txBody>
          <a:bodyPr vert="horz" lIns="91440" tIns="45720" rIns="91440" bIns="45720" rtlCol="0" anchor="ctr"/>
          <a:lstStyle>
            <a:lvl1pPr algn="ctr">
              <a:defRPr sz="2399">
                <a:solidFill>
                  <a:schemeClr val="bg1"/>
                </a:solidFill>
              </a:defRPr>
            </a:lvl1pPr>
          </a:lstStyle>
          <a:p>
            <a:fld id="{DB8F626C-CEBF-614D-89D9-D0BEA80BC35B}" type="slidenum">
              <a:rPr lang="en-US" smtClean="0"/>
              <a:pPr/>
              <a:t>‹#›</a:t>
            </a:fld>
            <a:endParaRPr lang="en-US"/>
          </a:p>
        </p:txBody>
      </p:sp>
      <p:cxnSp>
        <p:nvCxnSpPr>
          <p:cNvPr id="8" name="Divider">
            <a:extLst>
              <a:ext uri="{FF2B5EF4-FFF2-40B4-BE49-F238E27FC236}">
                <a16:creationId xmlns:a16="http://schemas.microsoft.com/office/drawing/2014/main" id="{49FDAF9B-0C2D-2048-AFED-C04141324B98}"/>
              </a:ext>
            </a:extLst>
          </p:cNvPr>
          <p:cNvCxnSpPr/>
          <p:nvPr userDrawn="1"/>
        </p:nvCxnSpPr>
        <p:spPr>
          <a:xfrm>
            <a:off x="11427726" y="2575718"/>
            <a:ext cx="1364539" cy="0"/>
          </a:xfrm>
          <a:prstGeom prst="line">
            <a:avLst/>
          </a:prstGeom>
          <a:ln w="4572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68647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Slide # Oval">
            <a:extLst>
              <a:ext uri="{FF2B5EF4-FFF2-40B4-BE49-F238E27FC236}">
                <a16:creationId xmlns:a16="http://schemas.microsoft.com/office/drawing/2014/main" id="{2CCBEA3F-5C72-844C-8D1D-22150D75C93A}"/>
              </a:ext>
            </a:extLst>
          </p:cNvPr>
          <p:cNvSpPr>
            <a:spLocks noChangeAspect="1"/>
          </p:cNvSpPr>
          <p:nvPr/>
        </p:nvSpPr>
        <p:spPr>
          <a:xfrm>
            <a:off x="22901125" y="12300134"/>
            <a:ext cx="822960" cy="822960"/>
          </a:xfrm>
          <a:prstGeom prst="ellipse">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solidFill>
                <a:schemeClr val="accent1">
                  <a:lumMod val="40000"/>
                  <a:lumOff val="60000"/>
                </a:schemeClr>
              </a:solidFill>
              <a:latin typeface="Calibri" panose="020F0502020204030204" pitchFamily="34" charset="0"/>
            </a:endParaRPr>
          </a:p>
        </p:txBody>
      </p:sp>
      <p:sp>
        <p:nvSpPr>
          <p:cNvPr id="6" name="Slide Number Placeholder 4">
            <a:extLst>
              <a:ext uri="{FF2B5EF4-FFF2-40B4-BE49-F238E27FC236}">
                <a16:creationId xmlns:a16="http://schemas.microsoft.com/office/drawing/2014/main" id="{219F05B3-4332-4847-AE56-24CE7DC5F623}"/>
              </a:ext>
            </a:extLst>
          </p:cNvPr>
          <p:cNvSpPr>
            <a:spLocks noGrp="1"/>
          </p:cNvSpPr>
          <p:nvPr>
            <p:ph type="sldNum" sz="quarter" idx="4"/>
          </p:nvPr>
        </p:nvSpPr>
        <p:spPr>
          <a:xfrm>
            <a:off x="22901124" y="12346491"/>
            <a:ext cx="822962" cy="730250"/>
          </a:xfrm>
          <a:prstGeom prst="rect">
            <a:avLst/>
          </a:prstGeom>
        </p:spPr>
        <p:txBody>
          <a:bodyPr vert="horz" lIns="91440" tIns="45720" rIns="91440" bIns="45720" rtlCol="0" anchor="ctr"/>
          <a:lstStyle>
            <a:lvl1pPr algn="ctr">
              <a:defRPr sz="2399">
                <a:solidFill>
                  <a:schemeClr val="bg1"/>
                </a:solidFill>
              </a:defRPr>
            </a:lvl1pPr>
          </a:lstStyle>
          <a:p>
            <a:fld id="{DB8F626C-CEBF-614D-89D9-D0BEA80BC35B}" type="slidenum">
              <a:rPr lang="en-US" smtClean="0"/>
              <a:pPr/>
              <a:t>‹#›</a:t>
            </a:fld>
            <a:endParaRPr lang="en-US"/>
          </a:p>
        </p:txBody>
      </p:sp>
      <p:pic>
        <p:nvPicPr>
          <p:cNvPr id="2" name="Logo">
            <a:extLst>
              <a:ext uri="{FF2B5EF4-FFF2-40B4-BE49-F238E27FC236}">
                <a16:creationId xmlns:a16="http://schemas.microsoft.com/office/drawing/2014/main" id="{149562FE-7763-6C05-BE96-1466EE3E5FE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53565" y="12352374"/>
            <a:ext cx="2805252" cy="953785"/>
          </a:xfrm>
          <a:prstGeom prst="rect">
            <a:avLst/>
          </a:prstGeom>
        </p:spPr>
      </p:pic>
    </p:spTree>
    <p:extLst>
      <p:ext uri="{BB962C8B-B14F-4D97-AF65-F5344CB8AC3E}">
        <p14:creationId xmlns:p14="http://schemas.microsoft.com/office/powerpoint/2010/main" val="371315822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am 2">
    <p:spTree>
      <p:nvGrpSpPr>
        <p:cNvPr id="1" name=""/>
        <p:cNvGrpSpPr/>
        <p:nvPr/>
      </p:nvGrpSpPr>
      <p:grpSpPr>
        <a:xfrm>
          <a:off x="0" y="0"/>
          <a:ext cx="0" cy="0"/>
          <a:chOff x="0" y="0"/>
          <a:chExt cx="0" cy="0"/>
        </a:xfrm>
      </p:grpSpPr>
      <p:sp>
        <p:nvSpPr>
          <p:cNvPr id="25" name="Picture Placeholder 13"/>
          <p:cNvSpPr>
            <a:spLocks noGrp="1" noChangeAspect="1"/>
          </p:cNvSpPr>
          <p:nvPr>
            <p:ph type="pic" sz="quarter" idx="65"/>
          </p:nvPr>
        </p:nvSpPr>
        <p:spPr>
          <a:xfrm>
            <a:off x="8153903" y="3276490"/>
            <a:ext cx="3300984" cy="3300984"/>
          </a:xfrm>
          <a:prstGeom prst="ellipse">
            <a:avLst/>
          </a:prstGeom>
          <a:solidFill>
            <a:schemeClr val="bg1">
              <a:lumMod val="95000"/>
            </a:schemeClr>
          </a:solidFill>
          <a:effectLst/>
        </p:spPr>
        <p:txBody>
          <a:bodyPr>
            <a:normAutofit/>
          </a:bodyPr>
          <a:lstStyle>
            <a:lvl1pPr marL="0" indent="0">
              <a:buNone/>
              <a:defRPr sz="2600" b="0" i="0">
                <a:ln>
                  <a:noFill/>
                </a:ln>
                <a:solidFill>
                  <a:schemeClr val="bg1">
                    <a:lumMod val="85000"/>
                  </a:schemeClr>
                </a:solidFill>
                <a:latin typeface="Calibri Light" panose="020F0502020204030204" pitchFamily="34" charset="0"/>
                <a:ea typeface="Open Sans Light" panose="020B0306030504020204" pitchFamily="34" charset="0"/>
                <a:cs typeface="Calibri Light" panose="020F0502020204030204" pitchFamily="34" charset="0"/>
              </a:defRPr>
            </a:lvl1pPr>
          </a:lstStyle>
          <a:p>
            <a:r>
              <a:rPr lang="en-US"/>
              <a:t>Click icon to add picture</a:t>
            </a:r>
          </a:p>
        </p:txBody>
      </p:sp>
      <p:sp>
        <p:nvSpPr>
          <p:cNvPr id="26" name="Picture Placeholder 13"/>
          <p:cNvSpPr>
            <a:spLocks noGrp="1" noChangeAspect="1"/>
          </p:cNvSpPr>
          <p:nvPr>
            <p:ph type="pic" sz="quarter" idx="66"/>
          </p:nvPr>
        </p:nvSpPr>
        <p:spPr>
          <a:xfrm>
            <a:off x="12858832" y="3276490"/>
            <a:ext cx="3300984" cy="3300984"/>
          </a:xfrm>
          <a:prstGeom prst="ellipse">
            <a:avLst/>
          </a:prstGeom>
          <a:solidFill>
            <a:schemeClr val="bg1">
              <a:lumMod val="95000"/>
            </a:schemeClr>
          </a:solidFill>
          <a:effectLst/>
        </p:spPr>
        <p:txBody>
          <a:bodyPr>
            <a:normAutofit/>
          </a:bodyPr>
          <a:lstStyle>
            <a:lvl1pPr marL="0" indent="0">
              <a:buNone/>
              <a:defRPr sz="2600" b="0" i="0">
                <a:ln>
                  <a:noFill/>
                </a:ln>
                <a:solidFill>
                  <a:schemeClr val="bg1">
                    <a:lumMod val="85000"/>
                  </a:schemeClr>
                </a:solidFill>
                <a:latin typeface="Calibri Light" panose="020F0502020204030204" pitchFamily="34" charset="0"/>
                <a:ea typeface="Open Sans Light" panose="020B0306030504020204" pitchFamily="34" charset="0"/>
                <a:cs typeface="Calibri Light" panose="020F0502020204030204" pitchFamily="34" charset="0"/>
              </a:defRPr>
            </a:lvl1pPr>
          </a:lstStyle>
          <a:p>
            <a:r>
              <a:rPr lang="en-US"/>
              <a:t>Click icon to add picture</a:t>
            </a:r>
          </a:p>
        </p:txBody>
      </p:sp>
      <p:sp>
        <p:nvSpPr>
          <p:cNvPr id="27" name="Picture Placeholder 13"/>
          <p:cNvSpPr>
            <a:spLocks noGrp="1" noChangeAspect="1"/>
          </p:cNvSpPr>
          <p:nvPr>
            <p:ph type="pic" sz="quarter" idx="67"/>
          </p:nvPr>
        </p:nvSpPr>
        <p:spPr>
          <a:xfrm>
            <a:off x="17567474" y="3276490"/>
            <a:ext cx="3300984" cy="3300984"/>
          </a:xfrm>
          <a:prstGeom prst="ellipse">
            <a:avLst/>
          </a:prstGeom>
          <a:solidFill>
            <a:schemeClr val="bg1">
              <a:lumMod val="95000"/>
            </a:schemeClr>
          </a:solidFill>
          <a:effectLst/>
        </p:spPr>
        <p:txBody>
          <a:bodyPr>
            <a:normAutofit/>
          </a:bodyPr>
          <a:lstStyle>
            <a:lvl1pPr marL="0" indent="0">
              <a:buNone/>
              <a:defRPr sz="2600" b="0" i="0">
                <a:ln>
                  <a:noFill/>
                </a:ln>
                <a:solidFill>
                  <a:schemeClr val="bg1">
                    <a:lumMod val="85000"/>
                  </a:schemeClr>
                </a:solidFill>
                <a:latin typeface="Calibri Light" panose="020F0502020204030204" pitchFamily="34" charset="0"/>
                <a:ea typeface="Open Sans Light" panose="020B0306030504020204" pitchFamily="34" charset="0"/>
                <a:cs typeface="Calibri Light" panose="020F0502020204030204" pitchFamily="34" charset="0"/>
              </a:defRPr>
            </a:lvl1pPr>
          </a:lstStyle>
          <a:p>
            <a:r>
              <a:rPr lang="en-US"/>
              <a:t>Click icon to add picture</a:t>
            </a:r>
          </a:p>
        </p:txBody>
      </p:sp>
      <p:sp>
        <p:nvSpPr>
          <p:cNvPr id="28" name="Picture Placeholder 13"/>
          <p:cNvSpPr>
            <a:spLocks noGrp="1" noChangeAspect="1"/>
          </p:cNvSpPr>
          <p:nvPr>
            <p:ph type="pic" sz="quarter" idx="68"/>
          </p:nvPr>
        </p:nvSpPr>
        <p:spPr>
          <a:xfrm>
            <a:off x="3445261" y="3276490"/>
            <a:ext cx="3300984" cy="3300984"/>
          </a:xfrm>
          <a:prstGeom prst="ellipse">
            <a:avLst/>
          </a:prstGeom>
          <a:solidFill>
            <a:schemeClr val="bg1">
              <a:lumMod val="95000"/>
            </a:schemeClr>
          </a:solidFill>
          <a:effectLst/>
        </p:spPr>
        <p:txBody>
          <a:bodyPr>
            <a:normAutofit/>
          </a:bodyPr>
          <a:lstStyle>
            <a:lvl1pPr marL="0" indent="0">
              <a:buNone/>
              <a:defRPr sz="2600" b="0" i="0">
                <a:ln>
                  <a:noFill/>
                </a:ln>
                <a:solidFill>
                  <a:schemeClr val="bg1">
                    <a:lumMod val="85000"/>
                  </a:schemeClr>
                </a:solidFill>
                <a:latin typeface="Calibri Light" panose="020F0502020204030204" pitchFamily="34" charset="0"/>
                <a:ea typeface="Open Sans Light" panose="020B0306030504020204" pitchFamily="34" charset="0"/>
                <a:cs typeface="Calibri Light" panose="020F0502020204030204" pitchFamily="34" charset="0"/>
              </a:defRPr>
            </a:lvl1pPr>
          </a:lstStyle>
          <a:p>
            <a:r>
              <a:rPr lang="en-US"/>
              <a:t>Click icon to add picture</a:t>
            </a:r>
          </a:p>
        </p:txBody>
      </p:sp>
      <p:sp>
        <p:nvSpPr>
          <p:cNvPr id="29" name="Picture Placeholder 13"/>
          <p:cNvSpPr>
            <a:spLocks noGrp="1" noChangeAspect="1"/>
          </p:cNvSpPr>
          <p:nvPr>
            <p:ph type="pic" sz="quarter" idx="61"/>
          </p:nvPr>
        </p:nvSpPr>
        <p:spPr>
          <a:xfrm>
            <a:off x="8153903" y="8070239"/>
            <a:ext cx="3300984" cy="3300984"/>
          </a:xfrm>
          <a:prstGeom prst="ellipse">
            <a:avLst/>
          </a:prstGeom>
          <a:solidFill>
            <a:schemeClr val="bg1">
              <a:lumMod val="95000"/>
            </a:schemeClr>
          </a:solidFill>
          <a:effectLst/>
        </p:spPr>
        <p:txBody>
          <a:bodyPr>
            <a:normAutofit/>
          </a:bodyPr>
          <a:lstStyle>
            <a:lvl1pPr marL="0" indent="0">
              <a:buNone/>
              <a:defRPr sz="2600" b="0" i="0">
                <a:ln>
                  <a:noFill/>
                </a:ln>
                <a:solidFill>
                  <a:schemeClr val="bg1">
                    <a:lumMod val="85000"/>
                  </a:schemeClr>
                </a:solidFill>
                <a:latin typeface="Calibri Light" panose="020F0502020204030204" pitchFamily="34" charset="0"/>
                <a:ea typeface="Open Sans Light" panose="020B0306030504020204" pitchFamily="34" charset="0"/>
                <a:cs typeface="Calibri Light" panose="020F0502020204030204" pitchFamily="34" charset="0"/>
              </a:defRPr>
            </a:lvl1pPr>
          </a:lstStyle>
          <a:p>
            <a:r>
              <a:rPr lang="en-US"/>
              <a:t>Click icon to add picture</a:t>
            </a:r>
          </a:p>
        </p:txBody>
      </p:sp>
      <p:sp>
        <p:nvSpPr>
          <p:cNvPr id="30" name="Picture Placeholder 13"/>
          <p:cNvSpPr>
            <a:spLocks noGrp="1" noChangeAspect="1"/>
          </p:cNvSpPr>
          <p:nvPr>
            <p:ph type="pic" sz="quarter" idx="62"/>
          </p:nvPr>
        </p:nvSpPr>
        <p:spPr>
          <a:xfrm>
            <a:off x="12858832" y="8070239"/>
            <a:ext cx="3300984" cy="3300984"/>
          </a:xfrm>
          <a:prstGeom prst="ellipse">
            <a:avLst/>
          </a:prstGeom>
          <a:solidFill>
            <a:schemeClr val="bg1">
              <a:lumMod val="95000"/>
            </a:schemeClr>
          </a:solidFill>
          <a:effectLst/>
        </p:spPr>
        <p:txBody>
          <a:bodyPr>
            <a:normAutofit/>
          </a:bodyPr>
          <a:lstStyle>
            <a:lvl1pPr marL="0" indent="0">
              <a:buNone/>
              <a:defRPr sz="2600" b="0" i="0">
                <a:ln>
                  <a:noFill/>
                </a:ln>
                <a:solidFill>
                  <a:schemeClr val="bg1">
                    <a:lumMod val="85000"/>
                  </a:schemeClr>
                </a:solidFill>
                <a:latin typeface="Calibri Light" panose="020F0502020204030204" pitchFamily="34" charset="0"/>
                <a:ea typeface="Open Sans Light" panose="020B0306030504020204" pitchFamily="34" charset="0"/>
                <a:cs typeface="Calibri Light" panose="020F0502020204030204" pitchFamily="34" charset="0"/>
              </a:defRPr>
            </a:lvl1pPr>
          </a:lstStyle>
          <a:p>
            <a:r>
              <a:rPr lang="en-US"/>
              <a:t>Click icon to add picture</a:t>
            </a:r>
          </a:p>
        </p:txBody>
      </p:sp>
      <p:sp>
        <p:nvSpPr>
          <p:cNvPr id="31" name="Picture Placeholder 13"/>
          <p:cNvSpPr>
            <a:spLocks noGrp="1" noChangeAspect="1"/>
          </p:cNvSpPr>
          <p:nvPr>
            <p:ph type="pic" sz="quarter" idx="63"/>
          </p:nvPr>
        </p:nvSpPr>
        <p:spPr>
          <a:xfrm>
            <a:off x="17567474" y="8070239"/>
            <a:ext cx="3300984" cy="3300984"/>
          </a:xfrm>
          <a:prstGeom prst="ellipse">
            <a:avLst/>
          </a:prstGeom>
          <a:solidFill>
            <a:schemeClr val="bg1">
              <a:lumMod val="95000"/>
            </a:schemeClr>
          </a:solidFill>
          <a:effectLst/>
        </p:spPr>
        <p:txBody>
          <a:bodyPr>
            <a:normAutofit/>
          </a:bodyPr>
          <a:lstStyle>
            <a:lvl1pPr marL="0" indent="0">
              <a:buNone/>
              <a:defRPr sz="2600" b="0" i="0">
                <a:ln>
                  <a:noFill/>
                </a:ln>
                <a:solidFill>
                  <a:schemeClr val="bg1">
                    <a:lumMod val="85000"/>
                  </a:schemeClr>
                </a:solidFill>
                <a:latin typeface="Calibri Light" panose="020F0502020204030204" pitchFamily="34" charset="0"/>
                <a:ea typeface="Open Sans Light" panose="020B0306030504020204" pitchFamily="34" charset="0"/>
                <a:cs typeface="Calibri Light" panose="020F0502020204030204" pitchFamily="34" charset="0"/>
              </a:defRPr>
            </a:lvl1pPr>
          </a:lstStyle>
          <a:p>
            <a:r>
              <a:rPr lang="en-US"/>
              <a:t>Click icon to add picture</a:t>
            </a:r>
          </a:p>
        </p:txBody>
      </p:sp>
      <p:sp>
        <p:nvSpPr>
          <p:cNvPr id="32" name="Picture Placeholder 13"/>
          <p:cNvSpPr>
            <a:spLocks noGrp="1" noChangeAspect="1"/>
          </p:cNvSpPr>
          <p:nvPr>
            <p:ph type="pic" sz="quarter" idx="64"/>
          </p:nvPr>
        </p:nvSpPr>
        <p:spPr>
          <a:xfrm>
            <a:off x="3445261" y="8070239"/>
            <a:ext cx="3300984" cy="3300984"/>
          </a:xfrm>
          <a:prstGeom prst="ellipse">
            <a:avLst/>
          </a:prstGeom>
          <a:solidFill>
            <a:schemeClr val="bg1">
              <a:lumMod val="95000"/>
            </a:schemeClr>
          </a:solidFill>
          <a:effectLst/>
        </p:spPr>
        <p:txBody>
          <a:bodyPr>
            <a:normAutofit/>
          </a:bodyPr>
          <a:lstStyle>
            <a:lvl1pPr marL="0" indent="0">
              <a:buNone/>
              <a:defRPr sz="2600" b="0" i="0">
                <a:ln>
                  <a:noFill/>
                </a:ln>
                <a:solidFill>
                  <a:schemeClr val="bg1">
                    <a:lumMod val="85000"/>
                  </a:schemeClr>
                </a:solidFill>
                <a:latin typeface="Calibri Light" panose="020F0502020204030204" pitchFamily="34" charset="0"/>
                <a:ea typeface="Open Sans Light" panose="020B0306030504020204" pitchFamily="34" charset="0"/>
                <a:cs typeface="Calibri Light" panose="020F0502020204030204" pitchFamily="34" charset="0"/>
              </a:defRPr>
            </a:lvl1pPr>
          </a:lstStyle>
          <a:p>
            <a:r>
              <a:rPr lang="en-US"/>
              <a:t>Click icon to add picture</a:t>
            </a:r>
          </a:p>
        </p:txBody>
      </p:sp>
      <p:sp>
        <p:nvSpPr>
          <p:cNvPr id="13" name="Slide # Oval">
            <a:extLst>
              <a:ext uri="{FF2B5EF4-FFF2-40B4-BE49-F238E27FC236}">
                <a16:creationId xmlns:a16="http://schemas.microsoft.com/office/drawing/2014/main" id="{1CC61E91-F6AC-4D43-98C9-DA4496508470}"/>
              </a:ext>
            </a:extLst>
          </p:cNvPr>
          <p:cNvSpPr>
            <a:spLocks noChangeAspect="1"/>
          </p:cNvSpPr>
          <p:nvPr/>
        </p:nvSpPr>
        <p:spPr>
          <a:xfrm>
            <a:off x="22901125" y="12300134"/>
            <a:ext cx="822960" cy="822960"/>
          </a:xfrm>
          <a:prstGeom prst="ellipse">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1">
                  <a:lumMod val="40000"/>
                  <a:lumOff val="60000"/>
                </a:schemeClr>
              </a:solidFill>
              <a:latin typeface="Calibri" panose="020F0502020204030204" pitchFamily="34" charset="0"/>
            </a:endParaRPr>
          </a:p>
        </p:txBody>
      </p:sp>
      <p:sp>
        <p:nvSpPr>
          <p:cNvPr id="14" name="Slide Number Placeholder 4">
            <a:extLst>
              <a:ext uri="{FF2B5EF4-FFF2-40B4-BE49-F238E27FC236}">
                <a16:creationId xmlns:a16="http://schemas.microsoft.com/office/drawing/2014/main" id="{569C2F69-CC35-B044-B320-3D37A732020C}"/>
              </a:ext>
            </a:extLst>
          </p:cNvPr>
          <p:cNvSpPr>
            <a:spLocks noGrp="1"/>
          </p:cNvSpPr>
          <p:nvPr>
            <p:ph type="sldNum" sz="quarter" idx="4"/>
          </p:nvPr>
        </p:nvSpPr>
        <p:spPr>
          <a:xfrm>
            <a:off x="22901124" y="12346489"/>
            <a:ext cx="822961" cy="730250"/>
          </a:xfrm>
          <a:prstGeom prst="rect">
            <a:avLst/>
          </a:prstGeom>
        </p:spPr>
        <p:txBody>
          <a:bodyPr vert="horz" lIns="91440" tIns="45720" rIns="91440" bIns="45720" rtlCol="0" anchor="ctr"/>
          <a:lstStyle>
            <a:lvl1pPr algn="ctr">
              <a:defRPr sz="2400">
                <a:solidFill>
                  <a:schemeClr val="bg1"/>
                </a:solidFill>
              </a:defRPr>
            </a:lvl1pPr>
          </a:lstStyle>
          <a:p>
            <a:fld id="{DB8F626C-CEBF-614D-89D9-D0BEA80BC35B}" type="slidenum">
              <a:rPr lang="en-US" smtClean="0"/>
              <a:pPr/>
              <a:t>‹#›</a:t>
            </a:fld>
            <a:endParaRPr lang="en-US"/>
          </a:p>
        </p:txBody>
      </p:sp>
      <p:sp>
        <p:nvSpPr>
          <p:cNvPr id="15" name="Title">
            <a:extLst>
              <a:ext uri="{FF2B5EF4-FFF2-40B4-BE49-F238E27FC236}">
                <a16:creationId xmlns:a16="http://schemas.microsoft.com/office/drawing/2014/main" id="{F1728499-6B8E-BB49-9F38-FA016C588D4F}"/>
              </a:ext>
            </a:extLst>
          </p:cNvPr>
          <p:cNvSpPr>
            <a:spLocks noGrp="1"/>
          </p:cNvSpPr>
          <p:nvPr>
            <p:ph type="body" sz="quarter" idx="69" hasCustomPrompt="1"/>
          </p:nvPr>
        </p:nvSpPr>
        <p:spPr>
          <a:xfrm>
            <a:off x="1371599" y="745586"/>
            <a:ext cx="21529525" cy="1639231"/>
          </a:xfrm>
          <a:prstGeom prst="rect">
            <a:avLst/>
          </a:prstGeom>
        </p:spPr>
        <p:txBody>
          <a:bodyPr anchor="b">
            <a:normAutofit/>
          </a:bodyPr>
          <a:lstStyle>
            <a:lvl1pPr marL="0" indent="0" algn="ctr">
              <a:buNone/>
              <a:defRPr sz="8800" b="0" i="0">
                <a:latin typeface="+mj-lt"/>
                <a:cs typeface="Calibri" panose="020F0502020204030204" pitchFamily="34" charset="0"/>
              </a:defRPr>
            </a:lvl1pPr>
            <a:lvl2pPr>
              <a:defRPr sz="6800"/>
            </a:lvl2pPr>
            <a:lvl3pPr>
              <a:defRPr sz="6800"/>
            </a:lvl3pPr>
            <a:lvl4pPr>
              <a:defRPr sz="6800"/>
            </a:lvl4pPr>
            <a:lvl5pPr>
              <a:defRPr sz="6800"/>
            </a:lvl5pPr>
          </a:lstStyle>
          <a:p>
            <a:pPr lvl="0"/>
            <a:r>
              <a:rPr lang="en-US"/>
              <a:t>Slide Title</a:t>
            </a:r>
          </a:p>
        </p:txBody>
      </p:sp>
      <p:cxnSp>
        <p:nvCxnSpPr>
          <p:cNvPr id="16" name="Divider">
            <a:extLst>
              <a:ext uri="{FF2B5EF4-FFF2-40B4-BE49-F238E27FC236}">
                <a16:creationId xmlns:a16="http://schemas.microsoft.com/office/drawing/2014/main" id="{A596AE08-BF88-004A-A34E-A7577D09D3A8}"/>
              </a:ext>
            </a:extLst>
          </p:cNvPr>
          <p:cNvCxnSpPr/>
          <p:nvPr userDrawn="1"/>
        </p:nvCxnSpPr>
        <p:spPr>
          <a:xfrm>
            <a:off x="11427725" y="2547583"/>
            <a:ext cx="1364539" cy="0"/>
          </a:xfrm>
          <a:prstGeom prst="line">
            <a:avLst/>
          </a:prstGeom>
          <a:ln w="4572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Logo">
            <a:extLst>
              <a:ext uri="{FF2B5EF4-FFF2-40B4-BE49-F238E27FC236}">
                <a16:creationId xmlns:a16="http://schemas.microsoft.com/office/drawing/2014/main" id="{FD03FD36-67EA-E139-94BB-AAB962F8BCE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53565" y="12352374"/>
            <a:ext cx="2805252" cy="953785"/>
          </a:xfrm>
          <a:prstGeom prst="rect">
            <a:avLst/>
          </a:prstGeom>
        </p:spPr>
      </p:pic>
    </p:spTree>
    <p:extLst>
      <p:ext uri="{BB962C8B-B14F-4D97-AF65-F5344CB8AC3E}">
        <p14:creationId xmlns:p14="http://schemas.microsoft.com/office/powerpoint/2010/main" val="249515663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48A0-CB1C-BADE-3B9C-3E3667FAF6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9DCEC1-5723-CB0B-BBB1-5D20D4D41E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E8E2AC-38E3-0398-6D5C-4913BB7C5ED7}"/>
              </a:ext>
            </a:extLst>
          </p:cNvPr>
          <p:cNvSpPr>
            <a:spLocks noGrp="1"/>
          </p:cNvSpPr>
          <p:nvPr>
            <p:ph type="dt" sz="half" idx="10"/>
          </p:nvPr>
        </p:nvSpPr>
        <p:spPr/>
        <p:txBody>
          <a:bodyPr/>
          <a:lstStyle/>
          <a:p>
            <a:fld id="{184A268D-C43A-4478-9BDC-C1C109BE8687}" type="datetimeFigureOut">
              <a:rPr lang="en-US" smtClean="0"/>
              <a:t>4/3/2024</a:t>
            </a:fld>
            <a:endParaRPr lang="en-US"/>
          </a:p>
        </p:txBody>
      </p:sp>
      <p:sp>
        <p:nvSpPr>
          <p:cNvPr id="5" name="Footer Placeholder 4">
            <a:extLst>
              <a:ext uri="{FF2B5EF4-FFF2-40B4-BE49-F238E27FC236}">
                <a16:creationId xmlns:a16="http://schemas.microsoft.com/office/drawing/2014/main" id="{90188A76-129E-C2CB-7E72-C9BE3455D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5822B-9A5E-8AE1-D5D5-CC9064EB873A}"/>
              </a:ext>
            </a:extLst>
          </p:cNvPr>
          <p:cNvSpPr>
            <a:spLocks noGrp="1"/>
          </p:cNvSpPr>
          <p:nvPr>
            <p:ph type="sldNum" sz="quarter" idx="12"/>
          </p:nvPr>
        </p:nvSpPr>
        <p:spPr/>
        <p:txBody>
          <a:bodyPr/>
          <a:lstStyle/>
          <a:p>
            <a:fld id="{80F2ABBF-F5CD-4E7C-BFCB-7D3EAB2AF3F3}" type="slidenum">
              <a:rPr lang="en-US" smtClean="0"/>
              <a:t>‹#›</a:t>
            </a:fld>
            <a:endParaRPr lang="en-US"/>
          </a:p>
        </p:txBody>
      </p:sp>
    </p:spTree>
    <p:extLst>
      <p:ext uri="{BB962C8B-B14F-4D97-AF65-F5344CB8AC3E}">
        <p14:creationId xmlns:p14="http://schemas.microsoft.com/office/powerpoint/2010/main" val="4017239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a:stretch/>
        </p:blipFill>
        <p:spPr>
          <a:xfrm>
            <a:off x="0" y="0"/>
            <a:ext cx="24377650" cy="9839936"/>
          </a:xfrm>
          <a:prstGeom prst="rect">
            <a:avLst/>
          </a:prstGeom>
          <a:noFill/>
          <a:ln>
            <a:noFill/>
          </a:ln>
        </p:spPr>
      </p:pic>
      <p:sp>
        <p:nvSpPr>
          <p:cNvPr id="14" name="Google Shape;14;p2"/>
          <p:cNvSpPr txBox="1">
            <a:spLocks noGrp="1"/>
          </p:cNvSpPr>
          <p:nvPr>
            <p:ph type="ctrTitle"/>
          </p:nvPr>
        </p:nvSpPr>
        <p:spPr>
          <a:xfrm>
            <a:off x="1150315" y="3335476"/>
            <a:ext cx="15080286" cy="352252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9500"/>
              <a:buFont typeface="Century Gothic"/>
              <a:buNone/>
              <a:defRPr sz="9498" b="0" i="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1150312" y="7238725"/>
            <a:ext cx="15080288" cy="751870"/>
          </a:xfrm>
          <a:prstGeom prst="rect">
            <a:avLst/>
          </a:prstGeom>
          <a:noFill/>
          <a:ln>
            <a:noFill/>
          </a:ln>
        </p:spPr>
        <p:txBody>
          <a:bodyPr spcFirstLastPara="1" wrap="square" lIns="91425" tIns="45700" rIns="91425" bIns="45700" anchor="t" anchorCtr="0">
            <a:noAutofit/>
          </a:bodyPr>
          <a:lstStyle>
            <a:lvl1pPr lvl="0" algn="l">
              <a:lnSpc>
                <a:spcPct val="90000"/>
              </a:lnSpc>
              <a:spcBef>
                <a:spcPts val="2000"/>
              </a:spcBef>
              <a:spcAft>
                <a:spcPts val="0"/>
              </a:spcAft>
              <a:buClr>
                <a:schemeClr val="lt1"/>
              </a:buClr>
              <a:buSzPts val="5200"/>
              <a:buNone/>
              <a:defRPr sz="5199" b="0" i="1">
                <a:solidFill>
                  <a:schemeClr val="lt1"/>
                </a:solidFill>
                <a:latin typeface="Century Gothic"/>
                <a:ea typeface="Century Gothic"/>
                <a:cs typeface="Century Gothic"/>
                <a:sym typeface="Century Gothic"/>
              </a:defRPr>
            </a:lvl1pPr>
            <a:lvl2pPr lvl="1" algn="ctr">
              <a:lnSpc>
                <a:spcPct val="90000"/>
              </a:lnSpc>
              <a:spcBef>
                <a:spcPts val="1000"/>
              </a:spcBef>
              <a:spcAft>
                <a:spcPts val="0"/>
              </a:spcAft>
              <a:buClr>
                <a:schemeClr val="dk1"/>
              </a:buClr>
              <a:buSzPts val="2000"/>
              <a:buNone/>
              <a:defRPr sz="2000"/>
            </a:lvl2pPr>
            <a:lvl3pPr lvl="2" algn="ctr">
              <a:lnSpc>
                <a:spcPct val="90000"/>
              </a:lnSpc>
              <a:spcBef>
                <a:spcPts val="1000"/>
              </a:spcBef>
              <a:spcAft>
                <a:spcPts val="0"/>
              </a:spcAft>
              <a:buClr>
                <a:schemeClr val="dk1"/>
              </a:buClr>
              <a:buSzPts val="1800"/>
              <a:buNone/>
              <a:defRPr sz="1800"/>
            </a:lvl3pPr>
            <a:lvl4pPr lvl="3" algn="ctr">
              <a:lnSpc>
                <a:spcPct val="90000"/>
              </a:lnSpc>
              <a:spcBef>
                <a:spcPts val="1000"/>
              </a:spcBef>
              <a:spcAft>
                <a:spcPts val="0"/>
              </a:spcAft>
              <a:buClr>
                <a:schemeClr val="dk1"/>
              </a:buClr>
              <a:buSzPts val="1600"/>
              <a:buNone/>
              <a:defRPr sz="1600"/>
            </a:lvl4pPr>
            <a:lvl5pPr lvl="4" algn="ctr">
              <a:lnSpc>
                <a:spcPct val="90000"/>
              </a:lnSpc>
              <a:spcBef>
                <a:spcPts val="1000"/>
              </a:spcBef>
              <a:spcAft>
                <a:spcPts val="0"/>
              </a:spcAft>
              <a:buClr>
                <a:schemeClr val="dk1"/>
              </a:buClr>
              <a:buSzPts val="1600"/>
              <a:buNone/>
              <a:defRPr sz="1600"/>
            </a:lvl5pPr>
            <a:lvl6pPr lvl="5" algn="ctr">
              <a:lnSpc>
                <a:spcPct val="90000"/>
              </a:lnSpc>
              <a:spcBef>
                <a:spcPts val="1000"/>
              </a:spcBef>
              <a:spcAft>
                <a:spcPts val="0"/>
              </a:spcAft>
              <a:buClr>
                <a:schemeClr val="dk1"/>
              </a:buClr>
              <a:buSzPts val="1600"/>
              <a:buNone/>
              <a:defRPr sz="1600"/>
            </a:lvl6pPr>
            <a:lvl7pPr lvl="6" algn="ctr">
              <a:lnSpc>
                <a:spcPct val="90000"/>
              </a:lnSpc>
              <a:spcBef>
                <a:spcPts val="1000"/>
              </a:spcBef>
              <a:spcAft>
                <a:spcPts val="0"/>
              </a:spcAft>
              <a:buClr>
                <a:schemeClr val="dk1"/>
              </a:buClr>
              <a:buSzPts val="1600"/>
              <a:buNone/>
              <a:defRPr sz="1600"/>
            </a:lvl7pPr>
            <a:lvl8pPr lvl="7" algn="ctr">
              <a:lnSpc>
                <a:spcPct val="90000"/>
              </a:lnSpc>
              <a:spcBef>
                <a:spcPts val="1000"/>
              </a:spcBef>
              <a:spcAft>
                <a:spcPts val="0"/>
              </a:spcAft>
              <a:buClr>
                <a:schemeClr val="dk1"/>
              </a:buClr>
              <a:buSzPts val="1600"/>
              <a:buNone/>
              <a:defRPr sz="1600"/>
            </a:lvl8pPr>
            <a:lvl9pPr lvl="8" algn="ctr">
              <a:lnSpc>
                <a:spcPct val="90000"/>
              </a:lnSpc>
              <a:spcBef>
                <a:spcPts val="1000"/>
              </a:spcBef>
              <a:spcAft>
                <a:spcPts val="0"/>
              </a:spcAft>
              <a:buClr>
                <a:schemeClr val="dk1"/>
              </a:buClr>
              <a:buSzPts val="1600"/>
              <a:buNone/>
              <a:defRPr sz="1600"/>
            </a:lvl9pPr>
          </a:lstStyle>
          <a:p>
            <a:endParaRPr/>
          </a:p>
        </p:txBody>
      </p:sp>
      <p:sp>
        <p:nvSpPr>
          <p:cNvPr id="16" name="Google Shape;16;p2"/>
          <p:cNvSpPr txBox="1">
            <a:spLocks noGrp="1"/>
          </p:cNvSpPr>
          <p:nvPr>
            <p:ph type="body" idx="2"/>
          </p:nvPr>
        </p:nvSpPr>
        <p:spPr>
          <a:xfrm>
            <a:off x="1150317" y="11685903"/>
            <a:ext cx="13550422" cy="1030794"/>
          </a:xfrm>
          <a:prstGeom prst="rect">
            <a:avLst/>
          </a:prstGeom>
          <a:noFill/>
          <a:ln>
            <a:noFill/>
          </a:ln>
        </p:spPr>
        <p:txBody>
          <a:bodyPr spcFirstLastPara="1" wrap="square" lIns="91425" tIns="45700" rIns="91425" bIns="45700" anchor="t" anchorCtr="0">
            <a:noAutofit/>
          </a:bodyPr>
          <a:lstStyle>
            <a:lvl1pPr marL="457086" lvl="0" indent="-228543" algn="l">
              <a:lnSpc>
                <a:spcPct val="90000"/>
              </a:lnSpc>
              <a:spcBef>
                <a:spcPts val="2000"/>
              </a:spcBef>
              <a:spcAft>
                <a:spcPts val="0"/>
              </a:spcAft>
              <a:buClr>
                <a:schemeClr val="accent4"/>
              </a:buClr>
              <a:buSzPts val="4200"/>
              <a:buFont typeface="Century Gothic"/>
              <a:buNone/>
              <a:defRPr sz="4199" b="0" i="0">
                <a:solidFill>
                  <a:schemeClr val="accent4"/>
                </a:solidFill>
                <a:latin typeface="Century Gothic"/>
                <a:ea typeface="Century Gothic"/>
                <a:cs typeface="Century Gothic"/>
                <a:sym typeface="Century Gothic"/>
              </a:defRPr>
            </a:lvl1pPr>
            <a:lvl2pPr marL="914171" lvl="1" indent="-342814" algn="l">
              <a:lnSpc>
                <a:spcPct val="90000"/>
              </a:lnSpc>
              <a:spcBef>
                <a:spcPts val="1000"/>
              </a:spcBef>
              <a:spcAft>
                <a:spcPts val="0"/>
              </a:spcAft>
              <a:buClr>
                <a:schemeClr val="dk1"/>
              </a:buClr>
              <a:buSzPts val="1800"/>
              <a:buChar char="•"/>
              <a:defRPr/>
            </a:lvl2pPr>
            <a:lvl3pPr marL="1371257" lvl="2" indent="-342814" algn="l">
              <a:lnSpc>
                <a:spcPct val="90000"/>
              </a:lnSpc>
              <a:spcBef>
                <a:spcPts val="1000"/>
              </a:spcBef>
              <a:spcAft>
                <a:spcPts val="0"/>
              </a:spcAft>
              <a:buClr>
                <a:schemeClr val="dk1"/>
              </a:buClr>
              <a:buSzPts val="1800"/>
              <a:buChar char="•"/>
              <a:defRPr/>
            </a:lvl3pPr>
            <a:lvl4pPr marL="1828343" lvl="3" indent="-342814" algn="l">
              <a:lnSpc>
                <a:spcPct val="90000"/>
              </a:lnSpc>
              <a:spcBef>
                <a:spcPts val="1000"/>
              </a:spcBef>
              <a:spcAft>
                <a:spcPts val="0"/>
              </a:spcAft>
              <a:buClr>
                <a:schemeClr val="dk1"/>
              </a:buClr>
              <a:buSzPts val="1800"/>
              <a:buChar char="•"/>
              <a:defRPr/>
            </a:lvl4pPr>
            <a:lvl5pPr marL="2285429" lvl="4" indent="-342814" algn="l">
              <a:lnSpc>
                <a:spcPct val="90000"/>
              </a:lnSpc>
              <a:spcBef>
                <a:spcPts val="1000"/>
              </a:spcBef>
              <a:spcAft>
                <a:spcPts val="0"/>
              </a:spcAft>
              <a:buClr>
                <a:schemeClr val="dk1"/>
              </a:buClr>
              <a:buSzPts val="1800"/>
              <a:buChar char="•"/>
              <a:defRPr/>
            </a:lvl5pPr>
            <a:lvl6pPr marL="2742514" lvl="5" indent="-342814" algn="l">
              <a:lnSpc>
                <a:spcPct val="90000"/>
              </a:lnSpc>
              <a:spcBef>
                <a:spcPts val="1000"/>
              </a:spcBef>
              <a:spcAft>
                <a:spcPts val="0"/>
              </a:spcAft>
              <a:buClr>
                <a:schemeClr val="dk1"/>
              </a:buClr>
              <a:buSzPts val="1800"/>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sp>
        <p:nvSpPr>
          <p:cNvPr id="17" name="Google Shape;17;p2"/>
          <p:cNvSpPr txBox="1">
            <a:spLocks noGrp="1"/>
          </p:cNvSpPr>
          <p:nvPr>
            <p:ph type="body" idx="3"/>
          </p:nvPr>
        </p:nvSpPr>
        <p:spPr>
          <a:xfrm>
            <a:off x="1150315" y="10971562"/>
            <a:ext cx="5517773" cy="578012"/>
          </a:xfrm>
          <a:prstGeom prst="rect">
            <a:avLst/>
          </a:prstGeom>
          <a:noFill/>
          <a:ln>
            <a:noFill/>
          </a:ln>
        </p:spPr>
        <p:txBody>
          <a:bodyPr spcFirstLastPara="1" wrap="square" lIns="91425" tIns="45700" rIns="91425" bIns="45700" anchor="t" anchorCtr="0">
            <a:noAutofit/>
          </a:bodyPr>
          <a:lstStyle>
            <a:lvl1pPr marL="457086" lvl="0" indent="-228543" algn="l">
              <a:lnSpc>
                <a:spcPct val="90000"/>
              </a:lnSpc>
              <a:spcBef>
                <a:spcPts val="2000"/>
              </a:spcBef>
              <a:spcAft>
                <a:spcPts val="0"/>
              </a:spcAft>
              <a:buClr>
                <a:schemeClr val="accent4"/>
              </a:buClr>
              <a:buSzPts val="3200"/>
              <a:buFont typeface="Century Gothic"/>
              <a:buNone/>
              <a:defRPr sz="3199" b="0" i="0">
                <a:solidFill>
                  <a:schemeClr val="accent4"/>
                </a:solidFill>
                <a:latin typeface="Century Gothic"/>
                <a:ea typeface="Century Gothic"/>
                <a:cs typeface="Century Gothic"/>
                <a:sym typeface="Century Gothic"/>
              </a:defRPr>
            </a:lvl1pPr>
            <a:lvl2pPr marL="914171" lvl="1" indent="-342814" algn="l">
              <a:lnSpc>
                <a:spcPct val="90000"/>
              </a:lnSpc>
              <a:spcBef>
                <a:spcPts val="1000"/>
              </a:spcBef>
              <a:spcAft>
                <a:spcPts val="0"/>
              </a:spcAft>
              <a:buClr>
                <a:schemeClr val="dk1"/>
              </a:buClr>
              <a:buSzPts val="1800"/>
              <a:buChar char="•"/>
              <a:defRPr/>
            </a:lvl2pPr>
            <a:lvl3pPr marL="1371257" lvl="2" indent="-342814" algn="l">
              <a:lnSpc>
                <a:spcPct val="90000"/>
              </a:lnSpc>
              <a:spcBef>
                <a:spcPts val="1000"/>
              </a:spcBef>
              <a:spcAft>
                <a:spcPts val="0"/>
              </a:spcAft>
              <a:buClr>
                <a:schemeClr val="dk1"/>
              </a:buClr>
              <a:buSzPts val="1800"/>
              <a:buChar char="•"/>
              <a:defRPr/>
            </a:lvl3pPr>
            <a:lvl4pPr marL="1828343" lvl="3" indent="-342814" algn="l">
              <a:lnSpc>
                <a:spcPct val="90000"/>
              </a:lnSpc>
              <a:spcBef>
                <a:spcPts val="1000"/>
              </a:spcBef>
              <a:spcAft>
                <a:spcPts val="0"/>
              </a:spcAft>
              <a:buClr>
                <a:schemeClr val="dk1"/>
              </a:buClr>
              <a:buSzPts val="1800"/>
              <a:buChar char="•"/>
              <a:defRPr/>
            </a:lvl4pPr>
            <a:lvl5pPr marL="2285429" lvl="4" indent="-342814" algn="l">
              <a:lnSpc>
                <a:spcPct val="90000"/>
              </a:lnSpc>
              <a:spcBef>
                <a:spcPts val="1000"/>
              </a:spcBef>
              <a:spcAft>
                <a:spcPts val="0"/>
              </a:spcAft>
              <a:buClr>
                <a:schemeClr val="dk1"/>
              </a:buClr>
              <a:buSzPts val="1800"/>
              <a:buChar char="•"/>
              <a:defRPr/>
            </a:lvl5pPr>
            <a:lvl6pPr marL="2742514" lvl="5" indent="-342814" algn="l">
              <a:lnSpc>
                <a:spcPct val="90000"/>
              </a:lnSpc>
              <a:spcBef>
                <a:spcPts val="1000"/>
              </a:spcBef>
              <a:spcAft>
                <a:spcPts val="0"/>
              </a:spcAft>
              <a:buClr>
                <a:schemeClr val="dk1"/>
              </a:buClr>
              <a:buSzPts val="1800"/>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pic>
        <p:nvPicPr>
          <p:cNvPr id="18" name="Google Shape;18;p2"/>
          <p:cNvPicPr preferRelativeResize="0"/>
          <p:nvPr/>
        </p:nvPicPr>
        <p:blipFill rotWithShape="1">
          <a:blip r:embed="rId3">
            <a:alphaModFix/>
          </a:blip>
          <a:srcRect/>
          <a:stretch/>
        </p:blipFill>
        <p:spPr>
          <a:xfrm>
            <a:off x="17709567" y="10796632"/>
            <a:ext cx="5864073" cy="2010540"/>
          </a:xfrm>
          <a:prstGeom prst="rect">
            <a:avLst/>
          </a:prstGeom>
          <a:noFill/>
          <a:ln>
            <a:noFill/>
          </a:ln>
        </p:spPr>
      </p:pic>
    </p:spTree>
    <p:extLst>
      <p:ext uri="{BB962C8B-B14F-4D97-AF65-F5344CB8AC3E}">
        <p14:creationId xmlns:p14="http://schemas.microsoft.com/office/powerpoint/2010/main" val="2605884883"/>
      </p:ext>
    </p:extLst>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9"/>
        <p:cNvGrpSpPr/>
        <p:nvPr/>
      </p:nvGrpSpPr>
      <p:grpSpPr>
        <a:xfrm>
          <a:off x="0" y="0"/>
          <a:ext cx="0" cy="0"/>
          <a:chOff x="0" y="0"/>
          <a:chExt cx="0" cy="0"/>
        </a:xfrm>
      </p:grpSpPr>
      <p:pic>
        <p:nvPicPr>
          <p:cNvPr id="20" name="Google Shape;20;p3" descr="Background pattern&#10;&#10;Description automatically generated"/>
          <p:cNvPicPr preferRelativeResize="0"/>
          <p:nvPr/>
        </p:nvPicPr>
        <p:blipFill rotWithShape="1">
          <a:blip r:embed="rId2">
            <a:alphaModFix/>
          </a:blip>
          <a:srcRect/>
          <a:stretch/>
        </p:blipFill>
        <p:spPr>
          <a:xfrm>
            <a:off x="6702479" y="3770144"/>
            <a:ext cx="17675170" cy="9942284"/>
          </a:xfrm>
          <a:prstGeom prst="rect">
            <a:avLst/>
          </a:prstGeom>
          <a:noFill/>
          <a:ln>
            <a:noFill/>
          </a:ln>
        </p:spPr>
      </p:pic>
      <p:sp>
        <p:nvSpPr>
          <p:cNvPr id="21" name="Google Shape;21;p3"/>
          <p:cNvSpPr>
            <a:spLocks noGrp="1"/>
          </p:cNvSpPr>
          <p:nvPr>
            <p:ph type="pic" idx="2"/>
          </p:nvPr>
        </p:nvSpPr>
        <p:spPr>
          <a:xfrm>
            <a:off x="1" y="3773719"/>
            <a:ext cx="21902057" cy="9942282"/>
          </a:xfrm>
          <a:prstGeom prst="rect">
            <a:avLst/>
          </a:prstGeom>
          <a:solidFill>
            <a:srgbClr val="E4E4E4"/>
          </a:solidFill>
          <a:ln>
            <a:noFill/>
          </a:ln>
        </p:spPr>
      </p:sp>
      <p:sp>
        <p:nvSpPr>
          <p:cNvPr id="22" name="Google Shape;22;p3"/>
          <p:cNvSpPr txBox="1">
            <a:spLocks noGrp="1"/>
          </p:cNvSpPr>
          <p:nvPr>
            <p:ph type="body" idx="1"/>
          </p:nvPr>
        </p:nvSpPr>
        <p:spPr>
          <a:xfrm>
            <a:off x="1371600" y="745584"/>
            <a:ext cx="21529526" cy="1639232"/>
          </a:xfrm>
          <a:prstGeom prst="rect">
            <a:avLst/>
          </a:prstGeom>
          <a:noFill/>
          <a:ln>
            <a:noFill/>
          </a:ln>
        </p:spPr>
        <p:txBody>
          <a:bodyPr spcFirstLastPara="1" wrap="square" lIns="91425" tIns="45700" rIns="91425" bIns="45700" anchor="b" anchorCtr="0">
            <a:normAutofit/>
          </a:bodyPr>
          <a:lstStyle>
            <a:lvl1pPr marL="457086" lvl="0" indent="-228543" algn="l">
              <a:lnSpc>
                <a:spcPct val="90000"/>
              </a:lnSpc>
              <a:spcBef>
                <a:spcPts val="2000"/>
              </a:spcBef>
              <a:spcAft>
                <a:spcPts val="0"/>
              </a:spcAft>
              <a:buClr>
                <a:schemeClr val="accent4"/>
              </a:buClr>
              <a:buSzPts val="8800"/>
              <a:buNone/>
              <a:defRPr sz="8798" b="0" i="0">
                <a:solidFill>
                  <a:schemeClr val="accent4"/>
                </a:solidFill>
                <a:latin typeface="Century Gothic"/>
                <a:ea typeface="Century Gothic"/>
                <a:cs typeface="Century Gothic"/>
                <a:sym typeface="Century Gothic"/>
              </a:defRPr>
            </a:lvl1pPr>
            <a:lvl2pPr marL="914171" lvl="1" indent="-660235" algn="l">
              <a:lnSpc>
                <a:spcPct val="90000"/>
              </a:lnSpc>
              <a:spcBef>
                <a:spcPts val="1000"/>
              </a:spcBef>
              <a:spcAft>
                <a:spcPts val="0"/>
              </a:spcAft>
              <a:buClr>
                <a:schemeClr val="dk1"/>
              </a:buClr>
              <a:buSzPts val="6800"/>
              <a:buChar char="•"/>
              <a:defRPr sz="6798"/>
            </a:lvl2pPr>
            <a:lvl3pPr marL="1371257" lvl="2" indent="-660235" algn="l">
              <a:lnSpc>
                <a:spcPct val="90000"/>
              </a:lnSpc>
              <a:spcBef>
                <a:spcPts val="1000"/>
              </a:spcBef>
              <a:spcAft>
                <a:spcPts val="0"/>
              </a:spcAft>
              <a:buClr>
                <a:schemeClr val="dk1"/>
              </a:buClr>
              <a:buSzPts val="6800"/>
              <a:buChar char="•"/>
              <a:defRPr sz="6798"/>
            </a:lvl3pPr>
            <a:lvl4pPr marL="1828343" lvl="3" indent="-660235" algn="l">
              <a:lnSpc>
                <a:spcPct val="90000"/>
              </a:lnSpc>
              <a:spcBef>
                <a:spcPts val="1000"/>
              </a:spcBef>
              <a:spcAft>
                <a:spcPts val="0"/>
              </a:spcAft>
              <a:buClr>
                <a:schemeClr val="dk1"/>
              </a:buClr>
              <a:buSzPts val="6800"/>
              <a:buChar char="•"/>
              <a:defRPr sz="6798"/>
            </a:lvl4pPr>
            <a:lvl5pPr marL="2285429" lvl="4" indent="-660235" algn="l">
              <a:lnSpc>
                <a:spcPct val="90000"/>
              </a:lnSpc>
              <a:spcBef>
                <a:spcPts val="1000"/>
              </a:spcBef>
              <a:spcAft>
                <a:spcPts val="0"/>
              </a:spcAft>
              <a:buClr>
                <a:schemeClr val="dk1"/>
              </a:buClr>
              <a:buSzPts val="6800"/>
              <a:buChar char="•"/>
              <a:defRPr sz="6798"/>
            </a:lvl5pPr>
            <a:lvl6pPr marL="2742514" lvl="5" indent="-342814" algn="l">
              <a:lnSpc>
                <a:spcPct val="90000"/>
              </a:lnSpc>
              <a:spcBef>
                <a:spcPts val="1000"/>
              </a:spcBef>
              <a:spcAft>
                <a:spcPts val="0"/>
              </a:spcAft>
              <a:buClr>
                <a:schemeClr val="dk1"/>
              </a:buClr>
              <a:buSzPts val="1800"/>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cxnSp>
        <p:nvCxnSpPr>
          <p:cNvPr id="23" name="Google Shape;23;p3"/>
          <p:cNvCxnSpPr/>
          <p:nvPr/>
        </p:nvCxnSpPr>
        <p:spPr>
          <a:xfrm>
            <a:off x="1371601" y="2575718"/>
            <a:ext cx="1364539" cy="0"/>
          </a:xfrm>
          <a:prstGeom prst="straightConnector1">
            <a:avLst/>
          </a:prstGeom>
          <a:noFill/>
          <a:ln w="63500" cap="flat" cmpd="sng">
            <a:solidFill>
              <a:schemeClr val="accent3"/>
            </a:solidFill>
            <a:prstDash val="solid"/>
            <a:miter lim="800000"/>
            <a:headEnd type="none" w="sm" len="sm"/>
            <a:tailEnd type="none" w="sm" len="sm"/>
          </a:ln>
        </p:spPr>
      </p:cxnSp>
    </p:spTree>
    <p:extLst>
      <p:ext uri="{BB962C8B-B14F-4D97-AF65-F5344CB8AC3E}">
        <p14:creationId xmlns:p14="http://schemas.microsoft.com/office/powerpoint/2010/main" val="70804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fault (Text &amp; Graphics)">
  <p:cSld name="Default (Text &amp; Graphics)">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1371600" y="745584"/>
            <a:ext cx="21529526" cy="1639232"/>
          </a:xfrm>
          <a:prstGeom prst="rect">
            <a:avLst/>
          </a:prstGeom>
          <a:noFill/>
          <a:ln>
            <a:noFill/>
          </a:ln>
        </p:spPr>
        <p:txBody>
          <a:bodyPr spcFirstLastPara="1" wrap="square" lIns="91425" tIns="45700" rIns="91425" bIns="45700" anchor="b" anchorCtr="0">
            <a:normAutofit/>
          </a:bodyPr>
          <a:lstStyle>
            <a:lvl1pPr marL="457086" lvl="0" indent="-228543" algn="ctr">
              <a:lnSpc>
                <a:spcPct val="90000"/>
              </a:lnSpc>
              <a:spcBef>
                <a:spcPts val="2000"/>
              </a:spcBef>
              <a:spcAft>
                <a:spcPts val="0"/>
              </a:spcAft>
              <a:buClr>
                <a:schemeClr val="accent4"/>
              </a:buClr>
              <a:buSzPts val="8800"/>
              <a:buNone/>
              <a:defRPr sz="8798" b="0" i="0">
                <a:solidFill>
                  <a:schemeClr val="accent4"/>
                </a:solidFill>
                <a:latin typeface="Century Gothic"/>
                <a:ea typeface="Century Gothic"/>
                <a:cs typeface="Century Gothic"/>
                <a:sym typeface="Century Gothic"/>
              </a:defRPr>
            </a:lvl1pPr>
            <a:lvl2pPr marL="914171" lvl="1" indent="-660235" algn="l">
              <a:lnSpc>
                <a:spcPct val="90000"/>
              </a:lnSpc>
              <a:spcBef>
                <a:spcPts val="1000"/>
              </a:spcBef>
              <a:spcAft>
                <a:spcPts val="0"/>
              </a:spcAft>
              <a:buClr>
                <a:schemeClr val="dk1"/>
              </a:buClr>
              <a:buSzPts val="6800"/>
              <a:buChar char="•"/>
              <a:defRPr sz="6798"/>
            </a:lvl2pPr>
            <a:lvl3pPr marL="1371257" lvl="2" indent="-660235" algn="l">
              <a:lnSpc>
                <a:spcPct val="90000"/>
              </a:lnSpc>
              <a:spcBef>
                <a:spcPts val="1000"/>
              </a:spcBef>
              <a:spcAft>
                <a:spcPts val="0"/>
              </a:spcAft>
              <a:buClr>
                <a:schemeClr val="dk1"/>
              </a:buClr>
              <a:buSzPts val="6800"/>
              <a:buChar char="•"/>
              <a:defRPr sz="6798"/>
            </a:lvl3pPr>
            <a:lvl4pPr marL="1828343" lvl="3" indent="-660235" algn="l">
              <a:lnSpc>
                <a:spcPct val="90000"/>
              </a:lnSpc>
              <a:spcBef>
                <a:spcPts val="1000"/>
              </a:spcBef>
              <a:spcAft>
                <a:spcPts val="0"/>
              </a:spcAft>
              <a:buClr>
                <a:schemeClr val="dk1"/>
              </a:buClr>
              <a:buSzPts val="6800"/>
              <a:buChar char="•"/>
              <a:defRPr sz="6798"/>
            </a:lvl4pPr>
            <a:lvl5pPr marL="2285429" lvl="4" indent="-660235" algn="l">
              <a:lnSpc>
                <a:spcPct val="90000"/>
              </a:lnSpc>
              <a:spcBef>
                <a:spcPts val="1000"/>
              </a:spcBef>
              <a:spcAft>
                <a:spcPts val="0"/>
              </a:spcAft>
              <a:buClr>
                <a:schemeClr val="dk1"/>
              </a:buClr>
              <a:buSzPts val="6800"/>
              <a:buChar char="•"/>
              <a:defRPr sz="6798"/>
            </a:lvl5pPr>
            <a:lvl6pPr marL="2742514" lvl="5" indent="-342814" algn="l">
              <a:lnSpc>
                <a:spcPct val="90000"/>
              </a:lnSpc>
              <a:spcBef>
                <a:spcPts val="1000"/>
              </a:spcBef>
              <a:spcAft>
                <a:spcPts val="0"/>
              </a:spcAft>
              <a:buClr>
                <a:schemeClr val="dk1"/>
              </a:buClr>
              <a:buSzPts val="1800"/>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sp>
        <p:nvSpPr>
          <p:cNvPr id="33" name="Google Shape;33;p5"/>
          <p:cNvSpPr txBox="1">
            <a:spLocks noGrp="1"/>
          </p:cNvSpPr>
          <p:nvPr>
            <p:ph type="body" idx="2"/>
          </p:nvPr>
        </p:nvSpPr>
        <p:spPr>
          <a:xfrm>
            <a:off x="12188825" y="3475039"/>
            <a:ext cx="11517464" cy="8322514"/>
          </a:xfrm>
          <a:prstGeom prst="rect">
            <a:avLst/>
          </a:prstGeom>
          <a:noFill/>
          <a:ln>
            <a:noFill/>
          </a:ln>
        </p:spPr>
        <p:txBody>
          <a:bodyPr spcFirstLastPara="1" wrap="square" lIns="91425" tIns="45700" rIns="91425" bIns="45700" anchor="t" anchorCtr="0">
            <a:normAutofit/>
          </a:bodyPr>
          <a:lstStyle>
            <a:lvl1pPr marL="457086" lvl="0" indent="-228543" algn="l">
              <a:lnSpc>
                <a:spcPct val="90000"/>
              </a:lnSpc>
              <a:spcBef>
                <a:spcPts val="2000"/>
              </a:spcBef>
              <a:spcAft>
                <a:spcPts val="0"/>
              </a:spcAft>
              <a:buClr>
                <a:schemeClr val="accent4"/>
              </a:buClr>
              <a:buSzPts val="4800"/>
              <a:buNone/>
              <a:defRPr>
                <a:solidFill>
                  <a:schemeClr val="accent4"/>
                </a:solidFill>
                <a:latin typeface="Century Gothic"/>
                <a:ea typeface="Century Gothic"/>
                <a:cs typeface="Century Gothic"/>
                <a:sym typeface="Century Gothic"/>
              </a:defRPr>
            </a:lvl1pPr>
            <a:lvl2pPr marL="914171" lvl="1" indent="-342814" algn="l">
              <a:lnSpc>
                <a:spcPct val="90000"/>
              </a:lnSpc>
              <a:spcBef>
                <a:spcPts val="1000"/>
              </a:spcBef>
              <a:spcAft>
                <a:spcPts val="0"/>
              </a:spcAft>
              <a:buClr>
                <a:schemeClr val="dk1"/>
              </a:buClr>
              <a:buSzPts val="1800"/>
              <a:buChar char="•"/>
              <a:defRPr/>
            </a:lvl2pPr>
            <a:lvl3pPr marL="1371257" lvl="2" indent="-342814" algn="l">
              <a:lnSpc>
                <a:spcPct val="90000"/>
              </a:lnSpc>
              <a:spcBef>
                <a:spcPts val="1000"/>
              </a:spcBef>
              <a:spcAft>
                <a:spcPts val="0"/>
              </a:spcAft>
              <a:buClr>
                <a:schemeClr val="dk1"/>
              </a:buClr>
              <a:buSzPts val="1800"/>
              <a:buChar char="•"/>
              <a:defRPr/>
            </a:lvl3pPr>
            <a:lvl4pPr marL="1828343" lvl="3" indent="-342814" algn="l">
              <a:lnSpc>
                <a:spcPct val="90000"/>
              </a:lnSpc>
              <a:spcBef>
                <a:spcPts val="1000"/>
              </a:spcBef>
              <a:spcAft>
                <a:spcPts val="0"/>
              </a:spcAft>
              <a:buClr>
                <a:schemeClr val="dk1"/>
              </a:buClr>
              <a:buSzPts val="1800"/>
              <a:buChar char="•"/>
              <a:defRPr/>
            </a:lvl4pPr>
            <a:lvl5pPr marL="2285429" lvl="4" indent="-342814" algn="l">
              <a:lnSpc>
                <a:spcPct val="90000"/>
              </a:lnSpc>
              <a:spcBef>
                <a:spcPts val="1000"/>
              </a:spcBef>
              <a:spcAft>
                <a:spcPts val="0"/>
              </a:spcAft>
              <a:buClr>
                <a:schemeClr val="dk1"/>
              </a:buClr>
              <a:buSzPts val="1800"/>
              <a:buChar char="•"/>
              <a:defRPr/>
            </a:lvl5pPr>
            <a:lvl6pPr marL="2742514" lvl="5" indent="-342814" algn="l">
              <a:lnSpc>
                <a:spcPct val="90000"/>
              </a:lnSpc>
              <a:spcBef>
                <a:spcPts val="1000"/>
              </a:spcBef>
              <a:spcAft>
                <a:spcPts val="0"/>
              </a:spcAft>
              <a:buClr>
                <a:schemeClr val="dk1"/>
              </a:buClr>
              <a:buSzPts val="1800"/>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sp>
        <p:nvSpPr>
          <p:cNvPr id="34" name="Google Shape;34;p5"/>
          <p:cNvSpPr txBox="1">
            <a:spLocks noGrp="1"/>
          </p:cNvSpPr>
          <p:nvPr>
            <p:ph type="body" idx="3"/>
          </p:nvPr>
        </p:nvSpPr>
        <p:spPr>
          <a:xfrm>
            <a:off x="1371600" y="3474720"/>
            <a:ext cx="10056125" cy="8054976"/>
          </a:xfrm>
          <a:prstGeom prst="rect">
            <a:avLst/>
          </a:prstGeom>
          <a:noFill/>
          <a:ln>
            <a:noFill/>
          </a:ln>
        </p:spPr>
        <p:txBody>
          <a:bodyPr spcFirstLastPara="1" wrap="square" lIns="91425" tIns="45700" rIns="91425" bIns="45700" anchor="t" anchorCtr="0">
            <a:normAutofit/>
          </a:bodyPr>
          <a:lstStyle>
            <a:lvl1pPr marL="457086" lvl="0" indent="-571357" algn="l">
              <a:lnSpc>
                <a:spcPct val="96296"/>
              </a:lnSpc>
              <a:spcBef>
                <a:spcPts val="2399"/>
              </a:spcBef>
              <a:spcAft>
                <a:spcPts val="0"/>
              </a:spcAft>
              <a:buClr>
                <a:schemeClr val="accent4"/>
              </a:buClr>
              <a:buSzPts val="5400"/>
              <a:buFont typeface="Arial"/>
              <a:buChar char="•"/>
              <a:defRPr sz="5399">
                <a:solidFill>
                  <a:schemeClr val="accent4"/>
                </a:solidFill>
                <a:latin typeface="Century Gothic"/>
                <a:ea typeface="Century Gothic"/>
                <a:cs typeface="Century Gothic"/>
                <a:sym typeface="Century Gothic"/>
              </a:defRPr>
            </a:lvl1pPr>
            <a:lvl2pPr marL="914171" lvl="1" indent="-571357" algn="l">
              <a:lnSpc>
                <a:spcPct val="96296"/>
              </a:lnSpc>
              <a:spcBef>
                <a:spcPts val="2399"/>
              </a:spcBef>
              <a:spcAft>
                <a:spcPts val="0"/>
              </a:spcAft>
              <a:buClr>
                <a:schemeClr val="accent4"/>
              </a:buClr>
              <a:buSzPts val="5400"/>
              <a:buFont typeface="Arial"/>
              <a:buChar char="•"/>
              <a:defRPr sz="5399">
                <a:solidFill>
                  <a:schemeClr val="accent4"/>
                </a:solidFill>
                <a:latin typeface="Century Gothic"/>
                <a:ea typeface="Century Gothic"/>
                <a:cs typeface="Century Gothic"/>
                <a:sym typeface="Century Gothic"/>
              </a:defRPr>
            </a:lvl2pPr>
            <a:lvl3pPr marL="1371257" lvl="2" indent="-571357" algn="l">
              <a:lnSpc>
                <a:spcPct val="96296"/>
              </a:lnSpc>
              <a:spcBef>
                <a:spcPts val="2399"/>
              </a:spcBef>
              <a:spcAft>
                <a:spcPts val="0"/>
              </a:spcAft>
              <a:buClr>
                <a:schemeClr val="accent4"/>
              </a:buClr>
              <a:buSzPts val="5400"/>
              <a:buFont typeface="Arial"/>
              <a:buChar char="•"/>
              <a:defRPr sz="5399">
                <a:solidFill>
                  <a:schemeClr val="accent4"/>
                </a:solidFill>
                <a:latin typeface="Century Gothic"/>
                <a:ea typeface="Century Gothic"/>
                <a:cs typeface="Century Gothic"/>
                <a:sym typeface="Century Gothic"/>
              </a:defRPr>
            </a:lvl3pPr>
            <a:lvl4pPr marL="1828343" lvl="3" indent="-571357" algn="l">
              <a:lnSpc>
                <a:spcPct val="96296"/>
              </a:lnSpc>
              <a:spcBef>
                <a:spcPts val="2399"/>
              </a:spcBef>
              <a:spcAft>
                <a:spcPts val="0"/>
              </a:spcAft>
              <a:buClr>
                <a:schemeClr val="accent4"/>
              </a:buClr>
              <a:buSzPts val="5400"/>
              <a:buFont typeface="Arial"/>
              <a:buChar char="•"/>
              <a:defRPr sz="5399">
                <a:solidFill>
                  <a:schemeClr val="accent4"/>
                </a:solidFill>
                <a:latin typeface="Century Gothic"/>
                <a:ea typeface="Century Gothic"/>
                <a:cs typeface="Century Gothic"/>
                <a:sym typeface="Century Gothic"/>
              </a:defRPr>
            </a:lvl4pPr>
            <a:lvl5pPr marL="2285429" lvl="4" indent="-571357" algn="l">
              <a:lnSpc>
                <a:spcPct val="90000"/>
              </a:lnSpc>
              <a:spcBef>
                <a:spcPts val="1000"/>
              </a:spcBef>
              <a:spcAft>
                <a:spcPts val="0"/>
              </a:spcAft>
              <a:buClr>
                <a:schemeClr val="accent4"/>
              </a:buClr>
              <a:buSzPts val="5400"/>
              <a:buFont typeface="Arial"/>
              <a:buChar char="•"/>
              <a:defRPr sz="5399">
                <a:solidFill>
                  <a:schemeClr val="accent4"/>
                </a:solidFill>
                <a:latin typeface="Century Gothic"/>
                <a:ea typeface="Century Gothic"/>
                <a:cs typeface="Century Gothic"/>
                <a:sym typeface="Century Gothic"/>
              </a:defRPr>
            </a:lvl5pPr>
            <a:lvl6pPr marL="2742514" lvl="5" indent="-342814" algn="l">
              <a:lnSpc>
                <a:spcPct val="90000"/>
              </a:lnSpc>
              <a:spcBef>
                <a:spcPts val="1000"/>
              </a:spcBef>
              <a:spcAft>
                <a:spcPts val="0"/>
              </a:spcAft>
              <a:buClr>
                <a:schemeClr val="dk1"/>
              </a:buClr>
              <a:buSzPts val="1800"/>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cxnSp>
        <p:nvCxnSpPr>
          <p:cNvPr id="35" name="Google Shape;35;p5"/>
          <p:cNvCxnSpPr/>
          <p:nvPr/>
        </p:nvCxnSpPr>
        <p:spPr>
          <a:xfrm>
            <a:off x="11427726" y="2575718"/>
            <a:ext cx="1364539" cy="0"/>
          </a:xfrm>
          <a:prstGeom prst="straightConnector1">
            <a:avLst/>
          </a:prstGeom>
          <a:noFill/>
          <a:ln w="63500" cap="flat" cmpd="sng">
            <a:solidFill>
              <a:schemeClr val="accent3"/>
            </a:solidFill>
            <a:prstDash val="solid"/>
            <a:miter lim="800000"/>
            <a:headEnd type="none" w="sm" len="sm"/>
            <a:tailEnd type="none" w="sm" len="sm"/>
          </a:ln>
        </p:spPr>
      </p:cxnSp>
      <p:sp>
        <p:nvSpPr>
          <p:cNvPr id="36" name="Google Shape;36;p5"/>
          <p:cNvSpPr/>
          <p:nvPr/>
        </p:nvSpPr>
        <p:spPr>
          <a:xfrm>
            <a:off x="22901125" y="12300134"/>
            <a:ext cx="822960" cy="822960"/>
          </a:xfrm>
          <a:prstGeom prst="ellipse">
            <a:avLst/>
          </a:prstGeom>
          <a:solidFill>
            <a:schemeClr val="accent3"/>
          </a:solidFill>
          <a:ln>
            <a:noFill/>
          </a:ln>
        </p:spPr>
        <p:txBody>
          <a:bodyPr spcFirstLastPara="1" wrap="square" lIns="91402" tIns="45688" rIns="91402" bIns="45688" anchor="ctr" anchorCtr="0">
            <a:noAutofit/>
          </a:bodyPr>
          <a:lstStyle/>
          <a:p>
            <a:pPr marL="0" marR="0" lvl="0" indent="0" algn="ctr" rtl="0">
              <a:spcBef>
                <a:spcPts val="0"/>
              </a:spcBef>
              <a:spcAft>
                <a:spcPts val="0"/>
              </a:spcAft>
              <a:buNone/>
            </a:pPr>
            <a:endParaRPr sz="3599" b="0" i="0" u="none" strike="noStrike" cap="none">
              <a:solidFill>
                <a:srgbClr val="70CDFE"/>
              </a:solidFill>
              <a:latin typeface="Calibri"/>
              <a:ea typeface="Calibri"/>
              <a:cs typeface="Calibri"/>
              <a:sym typeface="Calibri"/>
            </a:endParaRPr>
          </a:p>
        </p:txBody>
      </p:sp>
      <p:sp>
        <p:nvSpPr>
          <p:cNvPr id="37" name="Google Shape;37;p5"/>
          <p:cNvSpPr txBox="1">
            <a:spLocks noGrp="1"/>
          </p:cNvSpPr>
          <p:nvPr>
            <p:ph type="sldNum" idx="12"/>
          </p:nvPr>
        </p:nvSpPr>
        <p:spPr>
          <a:xfrm>
            <a:off x="22901124" y="12346491"/>
            <a:ext cx="822962" cy="73025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2399" b="1" i="0" u="none" strike="noStrike" cap="none">
                <a:solidFill>
                  <a:schemeClr val="lt2"/>
                </a:solidFill>
                <a:latin typeface="Century Gothic"/>
                <a:ea typeface="Century Gothic"/>
                <a:cs typeface="Century Gothic"/>
                <a:sym typeface="Century Gothic"/>
              </a:defRPr>
            </a:lvl1pPr>
            <a:lvl2pPr marL="0" marR="0" lvl="1" indent="0" algn="ctr" rtl="0">
              <a:spcBef>
                <a:spcPts val="0"/>
              </a:spcBef>
              <a:buNone/>
              <a:defRPr sz="2399" b="1" i="0" u="none" strike="noStrike" cap="none">
                <a:solidFill>
                  <a:schemeClr val="lt2"/>
                </a:solidFill>
                <a:latin typeface="Century Gothic"/>
                <a:ea typeface="Century Gothic"/>
                <a:cs typeface="Century Gothic"/>
                <a:sym typeface="Century Gothic"/>
              </a:defRPr>
            </a:lvl2pPr>
            <a:lvl3pPr marL="0" marR="0" lvl="2" indent="0" algn="ctr" rtl="0">
              <a:spcBef>
                <a:spcPts val="0"/>
              </a:spcBef>
              <a:buNone/>
              <a:defRPr sz="2399" b="1" i="0" u="none" strike="noStrike" cap="none">
                <a:solidFill>
                  <a:schemeClr val="lt2"/>
                </a:solidFill>
                <a:latin typeface="Century Gothic"/>
                <a:ea typeface="Century Gothic"/>
                <a:cs typeface="Century Gothic"/>
                <a:sym typeface="Century Gothic"/>
              </a:defRPr>
            </a:lvl3pPr>
            <a:lvl4pPr marL="0" marR="0" lvl="3" indent="0" algn="ctr" rtl="0">
              <a:spcBef>
                <a:spcPts val="0"/>
              </a:spcBef>
              <a:buNone/>
              <a:defRPr sz="2399" b="1" i="0" u="none" strike="noStrike" cap="none">
                <a:solidFill>
                  <a:schemeClr val="lt2"/>
                </a:solidFill>
                <a:latin typeface="Century Gothic"/>
                <a:ea typeface="Century Gothic"/>
                <a:cs typeface="Century Gothic"/>
                <a:sym typeface="Century Gothic"/>
              </a:defRPr>
            </a:lvl4pPr>
            <a:lvl5pPr marL="0" marR="0" lvl="4" indent="0" algn="ctr" rtl="0">
              <a:spcBef>
                <a:spcPts val="0"/>
              </a:spcBef>
              <a:buNone/>
              <a:defRPr sz="2399" b="1" i="0" u="none" strike="noStrike" cap="none">
                <a:solidFill>
                  <a:schemeClr val="lt2"/>
                </a:solidFill>
                <a:latin typeface="Century Gothic"/>
                <a:ea typeface="Century Gothic"/>
                <a:cs typeface="Century Gothic"/>
                <a:sym typeface="Century Gothic"/>
              </a:defRPr>
            </a:lvl5pPr>
            <a:lvl6pPr marL="0" marR="0" lvl="5" indent="0" algn="ctr" rtl="0">
              <a:spcBef>
                <a:spcPts val="0"/>
              </a:spcBef>
              <a:buNone/>
              <a:defRPr sz="2399" b="1" i="0" u="none" strike="noStrike" cap="none">
                <a:solidFill>
                  <a:schemeClr val="lt2"/>
                </a:solidFill>
                <a:latin typeface="Century Gothic"/>
                <a:ea typeface="Century Gothic"/>
                <a:cs typeface="Century Gothic"/>
                <a:sym typeface="Century Gothic"/>
              </a:defRPr>
            </a:lvl6pPr>
            <a:lvl7pPr marL="0" marR="0" lvl="6" indent="0" algn="ctr" rtl="0">
              <a:spcBef>
                <a:spcPts val="0"/>
              </a:spcBef>
              <a:buNone/>
              <a:defRPr sz="2399" b="1" i="0" u="none" strike="noStrike" cap="none">
                <a:solidFill>
                  <a:schemeClr val="lt2"/>
                </a:solidFill>
                <a:latin typeface="Century Gothic"/>
                <a:ea typeface="Century Gothic"/>
                <a:cs typeface="Century Gothic"/>
                <a:sym typeface="Century Gothic"/>
              </a:defRPr>
            </a:lvl7pPr>
            <a:lvl8pPr marL="0" marR="0" lvl="7" indent="0" algn="ctr" rtl="0">
              <a:spcBef>
                <a:spcPts val="0"/>
              </a:spcBef>
              <a:buNone/>
              <a:defRPr sz="2399" b="1" i="0" u="none" strike="noStrike" cap="none">
                <a:solidFill>
                  <a:schemeClr val="lt2"/>
                </a:solidFill>
                <a:latin typeface="Century Gothic"/>
                <a:ea typeface="Century Gothic"/>
                <a:cs typeface="Century Gothic"/>
                <a:sym typeface="Century Gothic"/>
              </a:defRPr>
            </a:lvl8pPr>
            <a:lvl9pPr marL="0" marR="0" lvl="8" indent="0" algn="ctr" rtl="0">
              <a:spcBef>
                <a:spcPts val="0"/>
              </a:spcBef>
              <a:buNone/>
              <a:defRPr sz="2399" b="1" i="0" u="none" strike="noStrike" cap="none">
                <a:solidFill>
                  <a:schemeClr val="lt2"/>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124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2 Text &amp; 1/2 Photo (Horizontal)">
  <p:cSld name="1/2 Text &amp; 1/2 Photo (Horizontal)">
    <p:spTree>
      <p:nvGrpSpPr>
        <p:cNvPr id="1" name="Shape 38"/>
        <p:cNvGrpSpPr/>
        <p:nvPr/>
      </p:nvGrpSpPr>
      <p:grpSpPr>
        <a:xfrm>
          <a:off x="0" y="0"/>
          <a:ext cx="0" cy="0"/>
          <a:chOff x="0" y="0"/>
          <a:chExt cx="0" cy="0"/>
        </a:xfrm>
      </p:grpSpPr>
      <p:sp>
        <p:nvSpPr>
          <p:cNvPr id="39" name="Google Shape;39;p6"/>
          <p:cNvSpPr>
            <a:spLocks noGrp="1"/>
          </p:cNvSpPr>
          <p:nvPr>
            <p:ph type="pic" idx="2"/>
          </p:nvPr>
        </p:nvSpPr>
        <p:spPr>
          <a:xfrm>
            <a:off x="3" y="6969007"/>
            <a:ext cx="24377648" cy="6746994"/>
          </a:xfrm>
          <a:prstGeom prst="rect">
            <a:avLst/>
          </a:prstGeom>
          <a:solidFill>
            <a:srgbClr val="E4E4E4"/>
          </a:solidFill>
          <a:ln>
            <a:noFill/>
          </a:ln>
        </p:spPr>
      </p:sp>
      <p:sp>
        <p:nvSpPr>
          <p:cNvPr id="40" name="Google Shape;40;p6"/>
          <p:cNvSpPr txBox="1">
            <a:spLocks noGrp="1"/>
          </p:cNvSpPr>
          <p:nvPr>
            <p:ph type="body" idx="1"/>
          </p:nvPr>
        </p:nvSpPr>
        <p:spPr>
          <a:xfrm>
            <a:off x="1371600" y="745584"/>
            <a:ext cx="21529526" cy="1639232"/>
          </a:xfrm>
          <a:prstGeom prst="rect">
            <a:avLst/>
          </a:prstGeom>
          <a:noFill/>
          <a:ln>
            <a:noFill/>
          </a:ln>
        </p:spPr>
        <p:txBody>
          <a:bodyPr spcFirstLastPara="1" wrap="square" lIns="91425" tIns="45700" rIns="91425" bIns="45700" anchor="b" anchorCtr="0">
            <a:normAutofit/>
          </a:bodyPr>
          <a:lstStyle>
            <a:lvl1pPr marL="457086" lvl="0" indent="-228543" algn="ctr">
              <a:lnSpc>
                <a:spcPct val="90000"/>
              </a:lnSpc>
              <a:spcBef>
                <a:spcPts val="2000"/>
              </a:spcBef>
              <a:spcAft>
                <a:spcPts val="0"/>
              </a:spcAft>
              <a:buClr>
                <a:schemeClr val="accent4"/>
              </a:buClr>
              <a:buSzPts val="8800"/>
              <a:buNone/>
              <a:defRPr sz="8798" b="0" i="0">
                <a:solidFill>
                  <a:schemeClr val="accent4"/>
                </a:solidFill>
                <a:latin typeface="Century Gothic"/>
                <a:ea typeface="Century Gothic"/>
                <a:cs typeface="Century Gothic"/>
                <a:sym typeface="Century Gothic"/>
              </a:defRPr>
            </a:lvl1pPr>
            <a:lvl2pPr marL="914171" lvl="1" indent="-660235" algn="l">
              <a:lnSpc>
                <a:spcPct val="90000"/>
              </a:lnSpc>
              <a:spcBef>
                <a:spcPts val="1000"/>
              </a:spcBef>
              <a:spcAft>
                <a:spcPts val="0"/>
              </a:spcAft>
              <a:buClr>
                <a:schemeClr val="dk1"/>
              </a:buClr>
              <a:buSzPts val="6800"/>
              <a:buChar char="•"/>
              <a:defRPr sz="6798"/>
            </a:lvl2pPr>
            <a:lvl3pPr marL="1371257" lvl="2" indent="-660235" algn="l">
              <a:lnSpc>
                <a:spcPct val="90000"/>
              </a:lnSpc>
              <a:spcBef>
                <a:spcPts val="1000"/>
              </a:spcBef>
              <a:spcAft>
                <a:spcPts val="0"/>
              </a:spcAft>
              <a:buClr>
                <a:schemeClr val="dk1"/>
              </a:buClr>
              <a:buSzPts val="6800"/>
              <a:buChar char="•"/>
              <a:defRPr sz="6798"/>
            </a:lvl3pPr>
            <a:lvl4pPr marL="1828343" lvl="3" indent="-660235" algn="l">
              <a:lnSpc>
                <a:spcPct val="90000"/>
              </a:lnSpc>
              <a:spcBef>
                <a:spcPts val="1000"/>
              </a:spcBef>
              <a:spcAft>
                <a:spcPts val="0"/>
              </a:spcAft>
              <a:buClr>
                <a:schemeClr val="dk1"/>
              </a:buClr>
              <a:buSzPts val="6800"/>
              <a:buChar char="•"/>
              <a:defRPr sz="6798"/>
            </a:lvl4pPr>
            <a:lvl5pPr marL="2285429" lvl="4" indent="-660235" algn="l">
              <a:lnSpc>
                <a:spcPct val="90000"/>
              </a:lnSpc>
              <a:spcBef>
                <a:spcPts val="1000"/>
              </a:spcBef>
              <a:spcAft>
                <a:spcPts val="0"/>
              </a:spcAft>
              <a:buClr>
                <a:schemeClr val="dk1"/>
              </a:buClr>
              <a:buSzPts val="6800"/>
              <a:buChar char="•"/>
              <a:defRPr sz="6798"/>
            </a:lvl5pPr>
            <a:lvl6pPr marL="2742514" lvl="5" indent="-342814" algn="l">
              <a:lnSpc>
                <a:spcPct val="90000"/>
              </a:lnSpc>
              <a:spcBef>
                <a:spcPts val="1000"/>
              </a:spcBef>
              <a:spcAft>
                <a:spcPts val="0"/>
              </a:spcAft>
              <a:buClr>
                <a:schemeClr val="dk1"/>
              </a:buClr>
              <a:buSzPts val="1800"/>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cxnSp>
        <p:nvCxnSpPr>
          <p:cNvPr id="41" name="Google Shape;41;p6"/>
          <p:cNvCxnSpPr/>
          <p:nvPr/>
        </p:nvCxnSpPr>
        <p:spPr>
          <a:xfrm>
            <a:off x="11427726" y="2575718"/>
            <a:ext cx="1364539" cy="0"/>
          </a:xfrm>
          <a:prstGeom prst="straightConnector1">
            <a:avLst/>
          </a:prstGeom>
          <a:noFill/>
          <a:ln w="63500" cap="flat" cmpd="sng">
            <a:solidFill>
              <a:schemeClr val="accent3"/>
            </a:solidFill>
            <a:prstDash val="solid"/>
            <a:miter lim="800000"/>
            <a:headEnd type="none" w="sm" len="sm"/>
            <a:tailEnd type="none" w="sm" len="sm"/>
          </a:ln>
        </p:spPr>
      </p:cxnSp>
      <p:sp>
        <p:nvSpPr>
          <p:cNvPr id="42" name="Google Shape;42;p6"/>
          <p:cNvSpPr/>
          <p:nvPr/>
        </p:nvSpPr>
        <p:spPr>
          <a:xfrm>
            <a:off x="22901125" y="12300134"/>
            <a:ext cx="822960" cy="822960"/>
          </a:xfrm>
          <a:prstGeom prst="ellipse">
            <a:avLst/>
          </a:prstGeom>
          <a:solidFill>
            <a:schemeClr val="accent3"/>
          </a:solidFill>
          <a:ln>
            <a:noFill/>
          </a:ln>
        </p:spPr>
        <p:txBody>
          <a:bodyPr spcFirstLastPara="1" wrap="square" lIns="91402" tIns="45688" rIns="91402" bIns="45688" anchor="ctr" anchorCtr="0">
            <a:noAutofit/>
          </a:bodyPr>
          <a:lstStyle/>
          <a:p>
            <a:pPr marL="0" marR="0" lvl="0" indent="0" algn="ctr" rtl="0">
              <a:spcBef>
                <a:spcPts val="0"/>
              </a:spcBef>
              <a:spcAft>
                <a:spcPts val="0"/>
              </a:spcAft>
              <a:buNone/>
            </a:pPr>
            <a:endParaRPr sz="3599" b="0" i="0" u="none" strike="noStrike" cap="none">
              <a:solidFill>
                <a:srgbClr val="70CDFE"/>
              </a:solidFill>
              <a:latin typeface="Calibri"/>
              <a:ea typeface="Calibri"/>
              <a:cs typeface="Calibri"/>
              <a:sym typeface="Calibri"/>
            </a:endParaRPr>
          </a:p>
        </p:txBody>
      </p:sp>
      <p:sp>
        <p:nvSpPr>
          <p:cNvPr id="43" name="Google Shape;43;p6"/>
          <p:cNvSpPr txBox="1">
            <a:spLocks noGrp="1"/>
          </p:cNvSpPr>
          <p:nvPr>
            <p:ph type="sldNum" idx="12"/>
          </p:nvPr>
        </p:nvSpPr>
        <p:spPr>
          <a:xfrm>
            <a:off x="22901124" y="12346491"/>
            <a:ext cx="822962" cy="73025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2399" b="1" i="0" u="none" strike="noStrike" cap="none">
                <a:solidFill>
                  <a:schemeClr val="lt2"/>
                </a:solidFill>
                <a:latin typeface="Century Gothic"/>
                <a:ea typeface="Century Gothic"/>
                <a:cs typeface="Century Gothic"/>
                <a:sym typeface="Century Gothic"/>
              </a:defRPr>
            </a:lvl1pPr>
            <a:lvl2pPr marL="0" marR="0" lvl="1" indent="0" algn="ctr" rtl="0">
              <a:spcBef>
                <a:spcPts val="0"/>
              </a:spcBef>
              <a:buNone/>
              <a:defRPr sz="2399" b="1" i="0" u="none" strike="noStrike" cap="none">
                <a:solidFill>
                  <a:schemeClr val="lt2"/>
                </a:solidFill>
                <a:latin typeface="Century Gothic"/>
                <a:ea typeface="Century Gothic"/>
                <a:cs typeface="Century Gothic"/>
                <a:sym typeface="Century Gothic"/>
              </a:defRPr>
            </a:lvl2pPr>
            <a:lvl3pPr marL="0" marR="0" lvl="2" indent="0" algn="ctr" rtl="0">
              <a:spcBef>
                <a:spcPts val="0"/>
              </a:spcBef>
              <a:buNone/>
              <a:defRPr sz="2399" b="1" i="0" u="none" strike="noStrike" cap="none">
                <a:solidFill>
                  <a:schemeClr val="lt2"/>
                </a:solidFill>
                <a:latin typeface="Century Gothic"/>
                <a:ea typeface="Century Gothic"/>
                <a:cs typeface="Century Gothic"/>
                <a:sym typeface="Century Gothic"/>
              </a:defRPr>
            </a:lvl3pPr>
            <a:lvl4pPr marL="0" marR="0" lvl="3" indent="0" algn="ctr" rtl="0">
              <a:spcBef>
                <a:spcPts val="0"/>
              </a:spcBef>
              <a:buNone/>
              <a:defRPr sz="2399" b="1" i="0" u="none" strike="noStrike" cap="none">
                <a:solidFill>
                  <a:schemeClr val="lt2"/>
                </a:solidFill>
                <a:latin typeface="Century Gothic"/>
                <a:ea typeface="Century Gothic"/>
                <a:cs typeface="Century Gothic"/>
                <a:sym typeface="Century Gothic"/>
              </a:defRPr>
            </a:lvl4pPr>
            <a:lvl5pPr marL="0" marR="0" lvl="4" indent="0" algn="ctr" rtl="0">
              <a:spcBef>
                <a:spcPts val="0"/>
              </a:spcBef>
              <a:buNone/>
              <a:defRPr sz="2399" b="1" i="0" u="none" strike="noStrike" cap="none">
                <a:solidFill>
                  <a:schemeClr val="lt2"/>
                </a:solidFill>
                <a:latin typeface="Century Gothic"/>
                <a:ea typeface="Century Gothic"/>
                <a:cs typeface="Century Gothic"/>
                <a:sym typeface="Century Gothic"/>
              </a:defRPr>
            </a:lvl5pPr>
            <a:lvl6pPr marL="0" marR="0" lvl="5" indent="0" algn="ctr" rtl="0">
              <a:spcBef>
                <a:spcPts val="0"/>
              </a:spcBef>
              <a:buNone/>
              <a:defRPr sz="2399" b="1" i="0" u="none" strike="noStrike" cap="none">
                <a:solidFill>
                  <a:schemeClr val="lt2"/>
                </a:solidFill>
                <a:latin typeface="Century Gothic"/>
                <a:ea typeface="Century Gothic"/>
                <a:cs typeface="Century Gothic"/>
                <a:sym typeface="Century Gothic"/>
              </a:defRPr>
            </a:lvl6pPr>
            <a:lvl7pPr marL="0" marR="0" lvl="6" indent="0" algn="ctr" rtl="0">
              <a:spcBef>
                <a:spcPts val="0"/>
              </a:spcBef>
              <a:buNone/>
              <a:defRPr sz="2399" b="1" i="0" u="none" strike="noStrike" cap="none">
                <a:solidFill>
                  <a:schemeClr val="lt2"/>
                </a:solidFill>
                <a:latin typeface="Century Gothic"/>
                <a:ea typeface="Century Gothic"/>
                <a:cs typeface="Century Gothic"/>
                <a:sym typeface="Century Gothic"/>
              </a:defRPr>
            </a:lvl7pPr>
            <a:lvl8pPr marL="0" marR="0" lvl="7" indent="0" algn="ctr" rtl="0">
              <a:spcBef>
                <a:spcPts val="0"/>
              </a:spcBef>
              <a:buNone/>
              <a:defRPr sz="2399" b="1" i="0" u="none" strike="noStrike" cap="none">
                <a:solidFill>
                  <a:schemeClr val="lt2"/>
                </a:solidFill>
                <a:latin typeface="Century Gothic"/>
                <a:ea typeface="Century Gothic"/>
                <a:cs typeface="Century Gothic"/>
                <a:sym typeface="Century Gothic"/>
              </a:defRPr>
            </a:lvl8pPr>
            <a:lvl9pPr marL="0" marR="0" lvl="8" indent="0" algn="ctr" rtl="0">
              <a:spcBef>
                <a:spcPts val="0"/>
              </a:spcBef>
              <a:buNone/>
              <a:defRPr sz="2399" b="1" i="0" u="none" strike="noStrike" cap="none">
                <a:solidFill>
                  <a:schemeClr val="lt2"/>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64275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ull Page Text">
  <p:cSld name="Full Page Text">
    <p:spTree>
      <p:nvGrpSpPr>
        <p:cNvPr id="1" name="Shape 44"/>
        <p:cNvGrpSpPr/>
        <p:nvPr/>
      </p:nvGrpSpPr>
      <p:grpSpPr>
        <a:xfrm>
          <a:off x="0" y="0"/>
          <a:ext cx="0" cy="0"/>
          <a:chOff x="0" y="0"/>
          <a:chExt cx="0" cy="0"/>
        </a:xfrm>
      </p:grpSpPr>
      <p:sp>
        <p:nvSpPr>
          <p:cNvPr id="45" name="Google Shape;45;p7"/>
          <p:cNvSpPr txBox="1">
            <a:spLocks noGrp="1"/>
          </p:cNvSpPr>
          <p:nvPr>
            <p:ph type="body" idx="1"/>
          </p:nvPr>
        </p:nvSpPr>
        <p:spPr>
          <a:xfrm>
            <a:off x="3514166" y="3567953"/>
            <a:ext cx="17341189" cy="8193742"/>
          </a:xfrm>
          <a:prstGeom prst="rect">
            <a:avLst/>
          </a:prstGeom>
          <a:noFill/>
          <a:ln>
            <a:noFill/>
          </a:ln>
        </p:spPr>
        <p:txBody>
          <a:bodyPr spcFirstLastPara="1" wrap="square" lIns="91425" tIns="45700" rIns="91425" bIns="45700" anchor="ctr" anchorCtr="0">
            <a:normAutofit/>
          </a:bodyPr>
          <a:lstStyle>
            <a:lvl1pPr marL="457086" lvl="0" indent="-571357" algn="l">
              <a:lnSpc>
                <a:spcPct val="90000"/>
              </a:lnSpc>
              <a:spcBef>
                <a:spcPts val="2000"/>
              </a:spcBef>
              <a:spcAft>
                <a:spcPts val="0"/>
              </a:spcAft>
              <a:buClr>
                <a:schemeClr val="accent4"/>
              </a:buClr>
              <a:buSzPts val="5400"/>
              <a:buChar char="•"/>
              <a:defRPr sz="5399">
                <a:solidFill>
                  <a:schemeClr val="accent4"/>
                </a:solidFill>
                <a:latin typeface="Century Gothic"/>
                <a:ea typeface="Century Gothic"/>
                <a:cs typeface="Century Gothic"/>
                <a:sym typeface="Century Gothic"/>
              </a:defRPr>
            </a:lvl1pPr>
            <a:lvl2pPr marL="914171" lvl="1" indent="-571357" algn="l">
              <a:lnSpc>
                <a:spcPct val="90000"/>
              </a:lnSpc>
              <a:spcBef>
                <a:spcPts val="1000"/>
              </a:spcBef>
              <a:spcAft>
                <a:spcPts val="0"/>
              </a:spcAft>
              <a:buClr>
                <a:schemeClr val="accent4"/>
              </a:buClr>
              <a:buSzPts val="5400"/>
              <a:buChar char="•"/>
              <a:defRPr sz="5399">
                <a:solidFill>
                  <a:schemeClr val="accent4"/>
                </a:solidFill>
                <a:latin typeface="Century Gothic"/>
                <a:ea typeface="Century Gothic"/>
                <a:cs typeface="Century Gothic"/>
                <a:sym typeface="Century Gothic"/>
              </a:defRPr>
            </a:lvl2pPr>
            <a:lvl3pPr marL="1371257" lvl="2" indent="-571357" algn="l">
              <a:lnSpc>
                <a:spcPct val="90000"/>
              </a:lnSpc>
              <a:spcBef>
                <a:spcPts val="1000"/>
              </a:spcBef>
              <a:spcAft>
                <a:spcPts val="0"/>
              </a:spcAft>
              <a:buClr>
                <a:schemeClr val="accent4"/>
              </a:buClr>
              <a:buSzPts val="5400"/>
              <a:buChar char="•"/>
              <a:defRPr sz="5399">
                <a:solidFill>
                  <a:schemeClr val="accent4"/>
                </a:solidFill>
                <a:latin typeface="Century Gothic"/>
                <a:ea typeface="Century Gothic"/>
                <a:cs typeface="Century Gothic"/>
                <a:sym typeface="Century Gothic"/>
              </a:defRPr>
            </a:lvl3pPr>
            <a:lvl4pPr marL="1828343" lvl="3" indent="-571357" algn="l">
              <a:lnSpc>
                <a:spcPct val="90000"/>
              </a:lnSpc>
              <a:spcBef>
                <a:spcPts val="1000"/>
              </a:spcBef>
              <a:spcAft>
                <a:spcPts val="0"/>
              </a:spcAft>
              <a:buClr>
                <a:schemeClr val="accent4"/>
              </a:buClr>
              <a:buSzPts val="5400"/>
              <a:buChar char="•"/>
              <a:defRPr sz="5399">
                <a:solidFill>
                  <a:schemeClr val="accent4"/>
                </a:solidFill>
                <a:latin typeface="Century Gothic"/>
                <a:ea typeface="Century Gothic"/>
                <a:cs typeface="Century Gothic"/>
                <a:sym typeface="Century Gothic"/>
              </a:defRPr>
            </a:lvl4pPr>
            <a:lvl5pPr marL="2285429" lvl="4" indent="-571357" algn="l">
              <a:lnSpc>
                <a:spcPct val="90000"/>
              </a:lnSpc>
              <a:spcBef>
                <a:spcPts val="1000"/>
              </a:spcBef>
              <a:spcAft>
                <a:spcPts val="0"/>
              </a:spcAft>
              <a:buClr>
                <a:schemeClr val="accent4"/>
              </a:buClr>
              <a:buSzPts val="5400"/>
              <a:buChar char="•"/>
              <a:defRPr sz="5399">
                <a:solidFill>
                  <a:schemeClr val="accent4"/>
                </a:solidFill>
                <a:latin typeface="Century Gothic"/>
                <a:ea typeface="Century Gothic"/>
                <a:cs typeface="Century Gothic"/>
                <a:sym typeface="Century Gothic"/>
              </a:defRPr>
            </a:lvl5pPr>
            <a:lvl6pPr marL="2742514" lvl="5" indent="-457022" algn="l">
              <a:lnSpc>
                <a:spcPct val="90000"/>
              </a:lnSpc>
              <a:spcBef>
                <a:spcPts val="1000"/>
              </a:spcBef>
              <a:spcAft>
                <a:spcPts val="0"/>
              </a:spcAft>
              <a:buClr>
                <a:schemeClr val="dk1"/>
              </a:buClr>
              <a:buSzPts val="3599"/>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1371600" y="745586"/>
            <a:ext cx="21529526" cy="1639232"/>
          </a:xfrm>
          <a:prstGeom prst="rect">
            <a:avLst/>
          </a:prstGeom>
          <a:noFill/>
          <a:ln>
            <a:noFill/>
          </a:ln>
        </p:spPr>
        <p:txBody>
          <a:bodyPr spcFirstLastPara="1" wrap="square" lIns="91425" tIns="45700" rIns="91425" bIns="45700" anchor="b" anchorCtr="0">
            <a:normAutofit/>
          </a:bodyPr>
          <a:lstStyle>
            <a:lvl1pPr marL="457086" lvl="0" indent="-228543" algn="ctr">
              <a:lnSpc>
                <a:spcPct val="90000"/>
              </a:lnSpc>
              <a:spcBef>
                <a:spcPts val="2000"/>
              </a:spcBef>
              <a:spcAft>
                <a:spcPts val="0"/>
              </a:spcAft>
              <a:buClr>
                <a:schemeClr val="accent4"/>
              </a:buClr>
              <a:buSzPts val="8800"/>
              <a:buNone/>
              <a:defRPr sz="8798" b="0" i="0">
                <a:solidFill>
                  <a:schemeClr val="accent4"/>
                </a:solidFill>
                <a:latin typeface="Century Gothic"/>
                <a:ea typeface="Century Gothic"/>
                <a:cs typeface="Century Gothic"/>
                <a:sym typeface="Century Gothic"/>
              </a:defRPr>
            </a:lvl1pPr>
            <a:lvl2pPr marL="914171" lvl="1" indent="-660235" algn="l">
              <a:lnSpc>
                <a:spcPct val="90000"/>
              </a:lnSpc>
              <a:spcBef>
                <a:spcPts val="1000"/>
              </a:spcBef>
              <a:spcAft>
                <a:spcPts val="0"/>
              </a:spcAft>
              <a:buClr>
                <a:schemeClr val="dk1"/>
              </a:buClr>
              <a:buSzPts val="6800"/>
              <a:buChar char="•"/>
              <a:defRPr sz="6798"/>
            </a:lvl2pPr>
            <a:lvl3pPr marL="1371257" lvl="2" indent="-660235" algn="l">
              <a:lnSpc>
                <a:spcPct val="90000"/>
              </a:lnSpc>
              <a:spcBef>
                <a:spcPts val="1000"/>
              </a:spcBef>
              <a:spcAft>
                <a:spcPts val="0"/>
              </a:spcAft>
              <a:buClr>
                <a:schemeClr val="dk1"/>
              </a:buClr>
              <a:buSzPts val="6800"/>
              <a:buChar char="•"/>
              <a:defRPr sz="6798"/>
            </a:lvl3pPr>
            <a:lvl4pPr marL="1828343" lvl="3" indent="-660235" algn="l">
              <a:lnSpc>
                <a:spcPct val="90000"/>
              </a:lnSpc>
              <a:spcBef>
                <a:spcPts val="1000"/>
              </a:spcBef>
              <a:spcAft>
                <a:spcPts val="0"/>
              </a:spcAft>
              <a:buClr>
                <a:schemeClr val="dk1"/>
              </a:buClr>
              <a:buSzPts val="6800"/>
              <a:buChar char="•"/>
              <a:defRPr sz="6798"/>
            </a:lvl4pPr>
            <a:lvl5pPr marL="2285429" lvl="4" indent="-660235" algn="l">
              <a:lnSpc>
                <a:spcPct val="90000"/>
              </a:lnSpc>
              <a:spcBef>
                <a:spcPts val="1000"/>
              </a:spcBef>
              <a:spcAft>
                <a:spcPts val="0"/>
              </a:spcAft>
              <a:buClr>
                <a:schemeClr val="dk1"/>
              </a:buClr>
              <a:buSzPts val="6800"/>
              <a:buChar char="•"/>
              <a:defRPr sz="6798"/>
            </a:lvl5pPr>
            <a:lvl6pPr marL="2742514" lvl="5" indent="-342814" algn="l">
              <a:lnSpc>
                <a:spcPct val="90000"/>
              </a:lnSpc>
              <a:spcBef>
                <a:spcPts val="1000"/>
              </a:spcBef>
              <a:spcAft>
                <a:spcPts val="0"/>
              </a:spcAft>
              <a:buClr>
                <a:schemeClr val="dk1"/>
              </a:buClr>
              <a:buSzPts val="1800"/>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cxnSp>
        <p:nvCxnSpPr>
          <p:cNvPr id="47" name="Google Shape;47;p7"/>
          <p:cNvCxnSpPr/>
          <p:nvPr/>
        </p:nvCxnSpPr>
        <p:spPr>
          <a:xfrm>
            <a:off x="11427726" y="2575720"/>
            <a:ext cx="1364539" cy="0"/>
          </a:xfrm>
          <a:prstGeom prst="straightConnector1">
            <a:avLst/>
          </a:prstGeom>
          <a:noFill/>
          <a:ln w="63500" cap="flat" cmpd="sng">
            <a:solidFill>
              <a:schemeClr val="accent3"/>
            </a:solidFill>
            <a:prstDash val="solid"/>
            <a:miter lim="800000"/>
            <a:headEnd type="none" w="sm" len="sm"/>
            <a:tailEnd type="none" w="sm" len="sm"/>
          </a:ln>
        </p:spPr>
      </p:cxnSp>
      <p:sp>
        <p:nvSpPr>
          <p:cNvPr id="48" name="Google Shape;48;p7"/>
          <p:cNvSpPr/>
          <p:nvPr/>
        </p:nvSpPr>
        <p:spPr>
          <a:xfrm>
            <a:off x="22901125" y="12300134"/>
            <a:ext cx="822960" cy="822960"/>
          </a:xfrm>
          <a:prstGeom prst="ellipse">
            <a:avLst/>
          </a:prstGeom>
          <a:solidFill>
            <a:schemeClr val="accent3"/>
          </a:solidFill>
          <a:ln>
            <a:noFill/>
          </a:ln>
        </p:spPr>
        <p:txBody>
          <a:bodyPr spcFirstLastPara="1" wrap="square" lIns="91402" tIns="45688" rIns="91402" bIns="45688" anchor="ctr" anchorCtr="0">
            <a:noAutofit/>
          </a:bodyPr>
          <a:lstStyle/>
          <a:p>
            <a:pPr marL="0" marR="0" lvl="0" indent="0" algn="ctr" rtl="0">
              <a:spcBef>
                <a:spcPts val="0"/>
              </a:spcBef>
              <a:spcAft>
                <a:spcPts val="0"/>
              </a:spcAft>
              <a:buNone/>
            </a:pPr>
            <a:endParaRPr sz="3599" b="0" i="0" u="none" strike="noStrike" cap="none">
              <a:solidFill>
                <a:srgbClr val="70CDFE"/>
              </a:solidFill>
              <a:latin typeface="Calibri"/>
              <a:ea typeface="Calibri"/>
              <a:cs typeface="Calibri"/>
              <a:sym typeface="Calibri"/>
            </a:endParaRPr>
          </a:p>
        </p:txBody>
      </p:sp>
      <p:sp>
        <p:nvSpPr>
          <p:cNvPr id="49" name="Google Shape;49;p7"/>
          <p:cNvSpPr txBox="1">
            <a:spLocks noGrp="1"/>
          </p:cNvSpPr>
          <p:nvPr>
            <p:ph type="sldNum" idx="12"/>
          </p:nvPr>
        </p:nvSpPr>
        <p:spPr>
          <a:xfrm>
            <a:off x="22901124" y="12346491"/>
            <a:ext cx="822962" cy="73025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2399" b="1" i="0" u="none" strike="noStrike" cap="none">
                <a:solidFill>
                  <a:schemeClr val="lt2"/>
                </a:solidFill>
                <a:latin typeface="Century Gothic"/>
                <a:ea typeface="Century Gothic"/>
                <a:cs typeface="Century Gothic"/>
                <a:sym typeface="Century Gothic"/>
              </a:defRPr>
            </a:lvl1pPr>
            <a:lvl2pPr marL="0" marR="0" lvl="1" indent="0" algn="ctr" rtl="0">
              <a:spcBef>
                <a:spcPts val="0"/>
              </a:spcBef>
              <a:buNone/>
              <a:defRPr sz="2399" b="1" i="0" u="none" strike="noStrike" cap="none">
                <a:solidFill>
                  <a:schemeClr val="lt2"/>
                </a:solidFill>
                <a:latin typeface="Century Gothic"/>
                <a:ea typeface="Century Gothic"/>
                <a:cs typeface="Century Gothic"/>
                <a:sym typeface="Century Gothic"/>
              </a:defRPr>
            </a:lvl2pPr>
            <a:lvl3pPr marL="0" marR="0" lvl="2" indent="0" algn="ctr" rtl="0">
              <a:spcBef>
                <a:spcPts val="0"/>
              </a:spcBef>
              <a:buNone/>
              <a:defRPr sz="2399" b="1" i="0" u="none" strike="noStrike" cap="none">
                <a:solidFill>
                  <a:schemeClr val="lt2"/>
                </a:solidFill>
                <a:latin typeface="Century Gothic"/>
                <a:ea typeface="Century Gothic"/>
                <a:cs typeface="Century Gothic"/>
                <a:sym typeface="Century Gothic"/>
              </a:defRPr>
            </a:lvl3pPr>
            <a:lvl4pPr marL="0" marR="0" lvl="3" indent="0" algn="ctr" rtl="0">
              <a:spcBef>
                <a:spcPts val="0"/>
              </a:spcBef>
              <a:buNone/>
              <a:defRPr sz="2399" b="1" i="0" u="none" strike="noStrike" cap="none">
                <a:solidFill>
                  <a:schemeClr val="lt2"/>
                </a:solidFill>
                <a:latin typeface="Century Gothic"/>
                <a:ea typeface="Century Gothic"/>
                <a:cs typeface="Century Gothic"/>
                <a:sym typeface="Century Gothic"/>
              </a:defRPr>
            </a:lvl4pPr>
            <a:lvl5pPr marL="0" marR="0" lvl="4" indent="0" algn="ctr" rtl="0">
              <a:spcBef>
                <a:spcPts val="0"/>
              </a:spcBef>
              <a:buNone/>
              <a:defRPr sz="2399" b="1" i="0" u="none" strike="noStrike" cap="none">
                <a:solidFill>
                  <a:schemeClr val="lt2"/>
                </a:solidFill>
                <a:latin typeface="Century Gothic"/>
                <a:ea typeface="Century Gothic"/>
                <a:cs typeface="Century Gothic"/>
                <a:sym typeface="Century Gothic"/>
              </a:defRPr>
            </a:lvl5pPr>
            <a:lvl6pPr marL="0" marR="0" lvl="5" indent="0" algn="ctr" rtl="0">
              <a:spcBef>
                <a:spcPts val="0"/>
              </a:spcBef>
              <a:buNone/>
              <a:defRPr sz="2399" b="1" i="0" u="none" strike="noStrike" cap="none">
                <a:solidFill>
                  <a:schemeClr val="lt2"/>
                </a:solidFill>
                <a:latin typeface="Century Gothic"/>
                <a:ea typeface="Century Gothic"/>
                <a:cs typeface="Century Gothic"/>
                <a:sym typeface="Century Gothic"/>
              </a:defRPr>
            </a:lvl6pPr>
            <a:lvl7pPr marL="0" marR="0" lvl="6" indent="0" algn="ctr" rtl="0">
              <a:spcBef>
                <a:spcPts val="0"/>
              </a:spcBef>
              <a:buNone/>
              <a:defRPr sz="2399" b="1" i="0" u="none" strike="noStrike" cap="none">
                <a:solidFill>
                  <a:schemeClr val="lt2"/>
                </a:solidFill>
                <a:latin typeface="Century Gothic"/>
                <a:ea typeface="Century Gothic"/>
                <a:cs typeface="Century Gothic"/>
                <a:sym typeface="Century Gothic"/>
              </a:defRPr>
            </a:lvl7pPr>
            <a:lvl8pPr marL="0" marR="0" lvl="7" indent="0" algn="ctr" rtl="0">
              <a:spcBef>
                <a:spcPts val="0"/>
              </a:spcBef>
              <a:buNone/>
              <a:defRPr sz="2399" b="1" i="0" u="none" strike="noStrike" cap="none">
                <a:solidFill>
                  <a:schemeClr val="lt2"/>
                </a:solidFill>
                <a:latin typeface="Century Gothic"/>
                <a:ea typeface="Century Gothic"/>
                <a:cs typeface="Century Gothic"/>
                <a:sym typeface="Century Gothic"/>
              </a:defRPr>
            </a:lvl8pPr>
            <a:lvl9pPr marL="0" marR="0" lvl="8" indent="0" algn="ctr" rtl="0">
              <a:spcBef>
                <a:spcPts val="0"/>
              </a:spcBef>
              <a:buNone/>
              <a:defRPr sz="2399" b="1" i="0" u="none" strike="noStrike" cap="none">
                <a:solidFill>
                  <a:schemeClr val="lt2"/>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0303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act Us">
  <p:cSld name="Contact Us">
    <p:spTree>
      <p:nvGrpSpPr>
        <p:cNvPr id="1" name="Shape 50"/>
        <p:cNvGrpSpPr/>
        <p:nvPr/>
      </p:nvGrpSpPr>
      <p:grpSpPr>
        <a:xfrm>
          <a:off x="0" y="0"/>
          <a:ext cx="0" cy="0"/>
          <a:chOff x="0" y="0"/>
          <a:chExt cx="0" cy="0"/>
        </a:xfrm>
      </p:grpSpPr>
      <p:pic>
        <p:nvPicPr>
          <p:cNvPr id="51" name="Google Shape;51;p8" descr="Background pattern&#10;&#10;Description automatically generated"/>
          <p:cNvPicPr preferRelativeResize="0"/>
          <p:nvPr/>
        </p:nvPicPr>
        <p:blipFill rotWithShape="1">
          <a:blip r:embed="rId2">
            <a:alphaModFix/>
          </a:blip>
          <a:srcRect/>
          <a:stretch/>
        </p:blipFill>
        <p:spPr>
          <a:xfrm>
            <a:off x="0" y="0"/>
            <a:ext cx="24377650" cy="13712428"/>
          </a:xfrm>
          <a:prstGeom prst="rect">
            <a:avLst/>
          </a:prstGeom>
          <a:noFill/>
          <a:ln>
            <a:noFill/>
          </a:ln>
        </p:spPr>
      </p:pic>
    </p:spTree>
    <p:extLst>
      <p:ext uri="{BB962C8B-B14F-4D97-AF65-F5344CB8AC3E}">
        <p14:creationId xmlns:p14="http://schemas.microsoft.com/office/powerpoint/2010/main" val="297955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ssion">
    <p:spTree>
      <p:nvGrpSpPr>
        <p:cNvPr id="1" name=""/>
        <p:cNvGrpSpPr/>
        <p:nvPr/>
      </p:nvGrpSpPr>
      <p:grpSpPr>
        <a:xfrm>
          <a:off x="0" y="0"/>
          <a:ext cx="0" cy="0"/>
          <a:chOff x="0" y="0"/>
          <a:chExt cx="0" cy="0"/>
        </a:xfrm>
      </p:grpSpPr>
      <p:pic>
        <p:nvPicPr>
          <p:cNvPr id="3" name="Blue Background">
            <a:extLst>
              <a:ext uri="{FF2B5EF4-FFF2-40B4-BE49-F238E27FC236}">
                <a16:creationId xmlns:a16="http://schemas.microsoft.com/office/drawing/2014/main" id="{CFF32B3C-609E-1646-B12A-A657A0E2104A}"/>
              </a:ext>
            </a:extLst>
          </p:cNvPr>
          <p:cNvPicPr>
            <a:picLocks noChangeAspect="1"/>
          </p:cNvPicPr>
          <p:nvPr/>
        </p:nvPicPr>
        <p:blipFill>
          <a:blip r:embed="rId2">
            <a:extLst>
              <a:ext uri="{28A0092B-C50C-407E-A947-70E740481C1C}">
                <a14:useLocalDpi xmlns:a14="http://schemas.microsoft.com/office/drawing/2010/main" val="0"/>
              </a:ext>
            </a:extLst>
          </a:blip>
          <a:srcRect l="13" r="13"/>
          <a:stretch>
            <a:fillRect/>
          </a:stretch>
        </p:blipFill>
        <p:spPr>
          <a:xfrm>
            <a:off x="-1" y="3572"/>
            <a:ext cx="24377651" cy="13712428"/>
          </a:xfrm>
          <a:prstGeom prst="rect">
            <a:avLst/>
          </a:prstGeom>
        </p:spPr>
      </p:pic>
      <p:cxnSp>
        <p:nvCxnSpPr>
          <p:cNvPr id="10" name="Div">
            <a:extLst>
              <a:ext uri="{FF2B5EF4-FFF2-40B4-BE49-F238E27FC236}">
                <a16:creationId xmlns:a16="http://schemas.microsoft.com/office/drawing/2014/main" id="{4A9B25E4-A805-664B-B31C-7402BEFD5D12}"/>
              </a:ext>
            </a:extLst>
          </p:cNvPr>
          <p:cNvCxnSpPr/>
          <p:nvPr userDrawn="1"/>
        </p:nvCxnSpPr>
        <p:spPr>
          <a:xfrm>
            <a:off x="2465578" y="7545300"/>
            <a:ext cx="1364539" cy="0"/>
          </a:xfrm>
          <a:prstGeom prst="line">
            <a:avLst/>
          </a:prstGeom>
          <a:ln w="4572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Vision">
            <a:extLst>
              <a:ext uri="{FF2B5EF4-FFF2-40B4-BE49-F238E27FC236}">
                <a16:creationId xmlns:a16="http://schemas.microsoft.com/office/drawing/2014/main" id="{EE2EC9BA-72EC-9441-879A-86905AF8C08C}"/>
              </a:ext>
            </a:extLst>
          </p:cNvPr>
          <p:cNvSpPr txBox="1">
            <a:spLocks/>
          </p:cNvSpPr>
          <p:nvPr userDrawn="1"/>
        </p:nvSpPr>
        <p:spPr>
          <a:xfrm>
            <a:off x="2266579" y="7925971"/>
            <a:ext cx="13049622" cy="298960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2400"/>
              </a:spcBef>
            </a:pPr>
            <a:r>
              <a:rPr lang="en-US" sz="6000">
                <a:solidFill>
                  <a:schemeClr val="bg1"/>
                </a:solidFill>
                <a:latin typeface="+mn-lt"/>
                <a:cs typeface="Calibri Light" panose="020F0302020204030204" pitchFamily="34" charset="0"/>
              </a:rPr>
              <a:t>Our vision is a future with sustainable, equitable and resilient transportation, buildings and communities.</a:t>
            </a:r>
            <a:endParaRPr lang="en-US" sz="6000" b="0" i="0">
              <a:solidFill>
                <a:schemeClr val="bg1"/>
              </a:solidFill>
              <a:latin typeface="+mn-lt"/>
              <a:ea typeface="Open Sans Light" panose="020B0306030504020204" pitchFamily="34" charset="0"/>
              <a:cs typeface="Calibri Light" panose="020F0302020204030204" pitchFamily="34" charset="0"/>
            </a:endParaRPr>
          </a:p>
        </p:txBody>
      </p:sp>
      <p:sp>
        <p:nvSpPr>
          <p:cNvPr id="12" name="Decarbonize">
            <a:extLst>
              <a:ext uri="{FF2B5EF4-FFF2-40B4-BE49-F238E27FC236}">
                <a16:creationId xmlns:a16="http://schemas.microsoft.com/office/drawing/2014/main" id="{C21C041F-7074-D64E-B4F7-BB26D0C721DC}"/>
              </a:ext>
            </a:extLst>
          </p:cNvPr>
          <p:cNvSpPr txBox="1"/>
          <p:nvPr userDrawn="1"/>
        </p:nvSpPr>
        <p:spPr>
          <a:xfrm>
            <a:off x="2266578" y="4465726"/>
            <a:ext cx="16935821" cy="3108543"/>
          </a:xfrm>
          <a:prstGeom prst="rect">
            <a:avLst/>
          </a:prstGeom>
          <a:noFill/>
        </p:spPr>
        <p:txBody>
          <a:bodyPr wrap="square" lIns="91440" tIns="0" rIns="0" bIns="0" rtlCol="0">
            <a:spAutoFit/>
          </a:bodyPr>
          <a:lstStyle/>
          <a:p>
            <a:r>
              <a:rPr lang="en-US" sz="20200" b="0" i="0" spc="600">
                <a:solidFill>
                  <a:schemeClr val="bg1"/>
                </a:solidFill>
                <a:latin typeface="+mj-lt"/>
                <a:ea typeface="Open Sans Light" panose="020B0306030504020204" pitchFamily="34" charset="0"/>
                <a:cs typeface="Calibri" panose="020F0502020204030204" pitchFamily="34" charset="0"/>
              </a:rPr>
              <a:t>DECARBONIZE.</a:t>
            </a:r>
          </a:p>
        </p:txBody>
      </p:sp>
      <p:sp>
        <p:nvSpPr>
          <p:cNvPr id="13" name="One Simple Mission">
            <a:extLst>
              <a:ext uri="{FF2B5EF4-FFF2-40B4-BE49-F238E27FC236}">
                <a16:creationId xmlns:a16="http://schemas.microsoft.com/office/drawing/2014/main" id="{B5ACA9DE-481E-A547-B79C-56CE0195EBA2}"/>
              </a:ext>
            </a:extLst>
          </p:cNvPr>
          <p:cNvSpPr txBox="1">
            <a:spLocks/>
          </p:cNvSpPr>
          <p:nvPr userDrawn="1"/>
        </p:nvSpPr>
        <p:spPr>
          <a:xfrm>
            <a:off x="2266579" y="3819403"/>
            <a:ext cx="11930684" cy="104041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6000"/>
              </a:lnSpc>
              <a:spcBef>
                <a:spcPts val="2400"/>
              </a:spcBef>
            </a:pPr>
            <a:r>
              <a:rPr lang="en-US" sz="7200">
                <a:solidFill>
                  <a:schemeClr val="bg1"/>
                </a:solidFill>
                <a:latin typeface="+mj-lt"/>
                <a:cs typeface="Calibri Light" panose="020F0302020204030204" pitchFamily="34" charset="0"/>
              </a:rPr>
              <a:t>One simple mission —</a:t>
            </a:r>
            <a:endParaRPr lang="en-US" sz="7200" b="0" i="0">
              <a:solidFill>
                <a:schemeClr val="bg1"/>
              </a:solidFill>
              <a:latin typeface="+mj-lt"/>
              <a:ea typeface="Open Sans Light" panose="020B0306030504020204" pitchFamily="34" charset="0"/>
              <a:cs typeface="Calibri Light" panose="020F0302020204030204" pitchFamily="34" charset="0"/>
            </a:endParaRPr>
          </a:p>
        </p:txBody>
      </p:sp>
      <p:sp>
        <p:nvSpPr>
          <p:cNvPr id="7" name="Vision">
            <a:extLst>
              <a:ext uri="{FF2B5EF4-FFF2-40B4-BE49-F238E27FC236}">
                <a16:creationId xmlns:a16="http://schemas.microsoft.com/office/drawing/2014/main" id="{CBFFC6C9-7308-4B4C-9007-D4C29BB887D7}"/>
              </a:ext>
            </a:extLst>
          </p:cNvPr>
          <p:cNvSpPr txBox="1">
            <a:spLocks/>
          </p:cNvSpPr>
          <p:nvPr userDrawn="1"/>
        </p:nvSpPr>
        <p:spPr>
          <a:xfrm>
            <a:off x="18067970" y="5084219"/>
            <a:ext cx="926613" cy="58894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2400"/>
              </a:spcBef>
            </a:pPr>
            <a:r>
              <a:rPr lang="en-US" sz="2400" kern="1200">
                <a:solidFill>
                  <a:schemeClr val="bg1"/>
                </a:solidFill>
                <a:effectLst/>
                <a:latin typeface="Open Sans Light"/>
                <a:ea typeface="+mn-ea"/>
                <a:cs typeface="Open Sans Light"/>
              </a:rPr>
              <a:t>®</a:t>
            </a:r>
            <a:r>
              <a:rPr lang="en-US">
                <a:solidFill>
                  <a:schemeClr val="bg1"/>
                </a:solidFill>
                <a:effectLst/>
              </a:rPr>
              <a:t> </a:t>
            </a:r>
            <a:endParaRPr lang="en-US" sz="2400" b="0" i="0">
              <a:solidFill>
                <a:schemeClr val="bg1"/>
              </a:solidFill>
              <a:latin typeface="+mn-lt"/>
              <a:ea typeface="Open Sans Light" panose="020B0306030504020204" pitchFamily="34" charset="0"/>
              <a:cs typeface="Calibri Light" panose="020F0302020204030204" pitchFamily="34" charset="0"/>
            </a:endParaRPr>
          </a:p>
        </p:txBody>
      </p:sp>
    </p:spTree>
    <p:extLst>
      <p:ext uri="{BB962C8B-B14F-4D97-AF65-F5344CB8AC3E}">
        <p14:creationId xmlns:p14="http://schemas.microsoft.com/office/powerpoint/2010/main" val="19244491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radient Background">
  <p:cSld name="Gradient Background">
    <p:bg>
      <p:bgPr>
        <a:solidFill>
          <a:schemeClr val="accent2"/>
        </a:solidFill>
        <a:effectLst/>
      </p:bgPr>
    </p:bg>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1972166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am 2">
  <p:cSld name="Team 2">
    <p:spTree>
      <p:nvGrpSpPr>
        <p:cNvPr id="1" name="Shape 53"/>
        <p:cNvGrpSpPr/>
        <p:nvPr/>
      </p:nvGrpSpPr>
      <p:grpSpPr>
        <a:xfrm>
          <a:off x="0" y="0"/>
          <a:ext cx="0" cy="0"/>
          <a:chOff x="0" y="0"/>
          <a:chExt cx="0" cy="0"/>
        </a:xfrm>
      </p:grpSpPr>
      <p:sp>
        <p:nvSpPr>
          <p:cNvPr id="54" name="Google Shape;54;p10"/>
          <p:cNvSpPr>
            <a:spLocks noGrp="1"/>
          </p:cNvSpPr>
          <p:nvPr>
            <p:ph type="pic" idx="2"/>
          </p:nvPr>
        </p:nvSpPr>
        <p:spPr>
          <a:xfrm>
            <a:off x="8153902" y="3276490"/>
            <a:ext cx="3300984" cy="3300984"/>
          </a:xfrm>
          <a:prstGeom prst="ellipse">
            <a:avLst/>
          </a:prstGeom>
          <a:solidFill>
            <a:srgbClr val="E4E4E4"/>
          </a:solidFill>
          <a:ln>
            <a:noFill/>
          </a:ln>
        </p:spPr>
      </p:sp>
      <p:sp>
        <p:nvSpPr>
          <p:cNvPr id="55" name="Google Shape;55;p10"/>
          <p:cNvSpPr>
            <a:spLocks noGrp="1"/>
          </p:cNvSpPr>
          <p:nvPr>
            <p:ph type="pic" idx="3"/>
          </p:nvPr>
        </p:nvSpPr>
        <p:spPr>
          <a:xfrm>
            <a:off x="12858833" y="3276490"/>
            <a:ext cx="3300984" cy="3300984"/>
          </a:xfrm>
          <a:prstGeom prst="ellipse">
            <a:avLst/>
          </a:prstGeom>
          <a:solidFill>
            <a:srgbClr val="E4E4E4"/>
          </a:solidFill>
          <a:ln>
            <a:noFill/>
          </a:ln>
        </p:spPr>
      </p:sp>
      <p:sp>
        <p:nvSpPr>
          <p:cNvPr id="56" name="Google Shape;56;p10"/>
          <p:cNvSpPr>
            <a:spLocks noGrp="1"/>
          </p:cNvSpPr>
          <p:nvPr>
            <p:ph type="pic" idx="4"/>
          </p:nvPr>
        </p:nvSpPr>
        <p:spPr>
          <a:xfrm>
            <a:off x="17567474" y="3276490"/>
            <a:ext cx="3300984" cy="3300984"/>
          </a:xfrm>
          <a:prstGeom prst="ellipse">
            <a:avLst/>
          </a:prstGeom>
          <a:solidFill>
            <a:srgbClr val="E4E4E4"/>
          </a:solidFill>
          <a:ln>
            <a:noFill/>
          </a:ln>
        </p:spPr>
      </p:sp>
      <p:sp>
        <p:nvSpPr>
          <p:cNvPr id="57" name="Google Shape;57;p10"/>
          <p:cNvSpPr>
            <a:spLocks noGrp="1"/>
          </p:cNvSpPr>
          <p:nvPr>
            <p:ph type="pic" idx="5"/>
          </p:nvPr>
        </p:nvSpPr>
        <p:spPr>
          <a:xfrm>
            <a:off x="3445261" y="3276490"/>
            <a:ext cx="3300984" cy="3300984"/>
          </a:xfrm>
          <a:prstGeom prst="ellipse">
            <a:avLst/>
          </a:prstGeom>
          <a:solidFill>
            <a:srgbClr val="E4E4E4"/>
          </a:solidFill>
          <a:ln>
            <a:noFill/>
          </a:ln>
        </p:spPr>
      </p:sp>
      <p:sp>
        <p:nvSpPr>
          <p:cNvPr id="58" name="Google Shape;58;p10"/>
          <p:cNvSpPr>
            <a:spLocks noGrp="1"/>
          </p:cNvSpPr>
          <p:nvPr>
            <p:ph type="pic" idx="6"/>
          </p:nvPr>
        </p:nvSpPr>
        <p:spPr>
          <a:xfrm>
            <a:off x="8153902" y="8070240"/>
            <a:ext cx="3300984" cy="3300984"/>
          </a:xfrm>
          <a:prstGeom prst="ellipse">
            <a:avLst/>
          </a:prstGeom>
          <a:solidFill>
            <a:srgbClr val="E4E4E4"/>
          </a:solidFill>
          <a:ln>
            <a:noFill/>
          </a:ln>
        </p:spPr>
      </p:sp>
      <p:sp>
        <p:nvSpPr>
          <p:cNvPr id="59" name="Google Shape;59;p10"/>
          <p:cNvSpPr>
            <a:spLocks noGrp="1"/>
          </p:cNvSpPr>
          <p:nvPr>
            <p:ph type="pic" idx="7"/>
          </p:nvPr>
        </p:nvSpPr>
        <p:spPr>
          <a:xfrm>
            <a:off x="12858833" y="8070240"/>
            <a:ext cx="3300984" cy="3300984"/>
          </a:xfrm>
          <a:prstGeom prst="ellipse">
            <a:avLst/>
          </a:prstGeom>
          <a:solidFill>
            <a:srgbClr val="E4E4E4"/>
          </a:solidFill>
          <a:ln>
            <a:noFill/>
          </a:ln>
        </p:spPr>
      </p:sp>
      <p:sp>
        <p:nvSpPr>
          <p:cNvPr id="60" name="Google Shape;60;p10"/>
          <p:cNvSpPr>
            <a:spLocks noGrp="1"/>
          </p:cNvSpPr>
          <p:nvPr>
            <p:ph type="pic" idx="8"/>
          </p:nvPr>
        </p:nvSpPr>
        <p:spPr>
          <a:xfrm>
            <a:off x="17567474" y="8070240"/>
            <a:ext cx="3300984" cy="3300984"/>
          </a:xfrm>
          <a:prstGeom prst="ellipse">
            <a:avLst/>
          </a:prstGeom>
          <a:solidFill>
            <a:srgbClr val="E4E4E4"/>
          </a:solidFill>
          <a:ln>
            <a:noFill/>
          </a:ln>
        </p:spPr>
      </p:sp>
      <p:sp>
        <p:nvSpPr>
          <p:cNvPr id="61" name="Google Shape;61;p10"/>
          <p:cNvSpPr>
            <a:spLocks noGrp="1"/>
          </p:cNvSpPr>
          <p:nvPr>
            <p:ph type="pic" idx="9"/>
          </p:nvPr>
        </p:nvSpPr>
        <p:spPr>
          <a:xfrm>
            <a:off x="3445261" y="8070240"/>
            <a:ext cx="3300984" cy="3300984"/>
          </a:xfrm>
          <a:prstGeom prst="ellipse">
            <a:avLst/>
          </a:prstGeom>
          <a:solidFill>
            <a:srgbClr val="E4E4E4"/>
          </a:solidFill>
          <a:ln>
            <a:noFill/>
          </a:ln>
        </p:spPr>
      </p:sp>
      <p:sp>
        <p:nvSpPr>
          <p:cNvPr id="62" name="Google Shape;62;p10"/>
          <p:cNvSpPr txBox="1">
            <a:spLocks noGrp="1"/>
          </p:cNvSpPr>
          <p:nvPr>
            <p:ph type="body" idx="1"/>
          </p:nvPr>
        </p:nvSpPr>
        <p:spPr>
          <a:xfrm>
            <a:off x="1371600" y="745586"/>
            <a:ext cx="21529526" cy="1639232"/>
          </a:xfrm>
          <a:prstGeom prst="rect">
            <a:avLst/>
          </a:prstGeom>
          <a:noFill/>
          <a:ln>
            <a:noFill/>
          </a:ln>
        </p:spPr>
        <p:txBody>
          <a:bodyPr spcFirstLastPara="1" wrap="square" lIns="91425" tIns="45700" rIns="91425" bIns="45700" anchor="b" anchorCtr="0">
            <a:normAutofit/>
          </a:bodyPr>
          <a:lstStyle>
            <a:lvl1pPr marL="457086" lvl="0" indent="-228543" algn="ctr">
              <a:lnSpc>
                <a:spcPct val="90000"/>
              </a:lnSpc>
              <a:spcBef>
                <a:spcPts val="2000"/>
              </a:spcBef>
              <a:spcAft>
                <a:spcPts val="0"/>
              </a:spcAft>
              <a:buClr>
                <a:schemeClr val="accent4"/>
              </a:buClr>
              <a:buSzPts val="8800"/>
              <a:buNone/>
              <a:defRPr sz="8798" b="0" i="0">
                <a:solidFill>
                  <a:schemeClr val="accent4"/>
                </a:solidFill>
                <a:latin typeface="Century Gothic"/>
                <a:ea typeface="Century Gothic"/>
                <a:cs typeface="Century Gothic"/>
                <a:sym typeface="Century Gothic"/>
              </a:defRPr>
            </a:lvl1pPr>
            <a:lvl2pPr marL="914171" lvl="1" indent="-660235" algn="l">
              <a:lnSpc>
                <a:spcPct val="90000"/>
              </a:lnSpc>
              <a:spcBef>
                <a:spcPts val="1000"/>
              </a:spcBef>
              <a:spcAft>
                <a:spcPts val="0"/>
              </a:spcAft>
              <a:buClr>
                <a:schemeClr val="dk1"/>
              </a:buClr>
              <a:buSzPts val="6800"/>
              <a:buChar char="•"/>
              <a:defRPr sz="6798"/>
            </a:lvl2pPr>
            <a:lvl3pPr marL="1371257" lvl="2" indent="-660235" algn="l">
              <a:lnSpc>
                <a:spcPct val="90000"/>
              </a:lnSpc>
              <a:spcBef>
                <a:spcPts val="1000"/>
              </a:spcBef>
              <a:spcAft>
                <a:spcPts val="0"/>
              </a:spcAft>
              <a:buClr>
                <a:schemeClr val="dk1"/>
              </a:buClr>
              <a:buSzPts val="6800"/>
              <a:buChar char="•"/>
              <a:defRPr sz="6798"/>
            </a:lvl3pPr>
            <a:lvl4pPr marL="1828343" lvl="3" indent="-660235" algn="l">
              <a:lnSpc>
                <a:spcPct val="90000"/>
              </a:lnSpc>
              <a:spcBef>
                <a:spcPts val="1000"/>
              </a:spcBef>
              <a:spcAft>
                <a:spcPts val="0"/>
              </a:spcAft>
              <a:buClr>
                <a:schemeClr val="dk1"/>
              </a:buClr>
              <a:buSzPts val="6800"/>
              <a:buChar char="•"/>
              <a:defRPr sz="6798"/>
            </a:lvl4pPr>
            <a:lvl5pPr marL="2285429" lvl="4" indent="-660235" algn="l">
              <a:lnSpc>
                <a:spcPct val="90000"/>
              </a:lnSpc>
              <a:spcBef>
                <a:spcPts val="1000"/>
              </a:spcBef>
              <a:spcAft>
                <a:spcPts val="0"/>
              </a:spcAft>
              <a:buClr>
                <a:schemeClr val="dk1"/>
              </a:buClr>
              <a:buSzPts val="6800"/>
              <a:buChar char="•"/>
              <a:defRPr sz="6798"/>
            </a:lvl5pPr>
            <a:lvl6pPr marL="2742514" lvl="5" indent="-342814" algn="l">
              <a:lnSpc>
                <a:spcPct val="90000"/>
              </a:lnSpc>
              <a:spcBef>
                <a:spcPts val="1000"/>
              </a:spcBef>
              <a:spcAft>
                <a:spcPts val="0"/>
              </a:spcAft>
              <a:buClr>
                <a:schemeClr val="dk1"/>
              </a:buClr>
              <a:buSzPts val="1800"/>
              <a:buChar char="•"/>
              <a:defRPr/>
            </a:lvl6pPr>
            <a:lvl7pPr marL="3199600" lvl="6" indent="-342814" algn="l">
              <a:lnSpc>
                <a:spcPct val="90000"/>
              </a:lnSpc>
              <a:spcBef>
                <a:spcPts val="1000"/>
              </a:spcBef>
              <a:spcAft>
                <a:spcPts val="0"/>
              </a:spcAft>
              <a:buClr>
                <a:schemeClr val="dk1"/>
              </a:buClr>
              <a:buSzPts val="1800"/>
              <a:buChar char="•"/>
              <a:defRPr/>
            </a:lvl7pPr>
            <a:lvl8pPr marL="3656686" lvl="7" indent="-342814" algn="l">
              <a:lnSpc>
                <a:spcPct val="90000"/>
              </a:lnSpc>
              <a:spcBef>
                <a:spcPts val="1000"/>
              </a:spcBef>
              <a:spcAft>
                <a:spcPts val="0"/>
              </a:spcAft>
              <a:buClr>
                <a:schemeClr val="dk1"/>
              </a:buClr>
              <a:buSzPts val="1800"/>
              <a:buChar char="•"/>
              <a:defRPr/>
            </a:lvl8pPr>
            <a:lvl9pPr marL="4113771" lvl="8" indent="-342814" algn="l">
              <a:lnSpc>
                <a:spcPct val="90000"/>
              </a:lnSpc>
              <a:spcBef>
                <a:spcPts val="1000"/>
              </a:spcBef>
              <a:spcAft>
                <a:spcPts val="0"/>
              </a:spcAft>
              <a:buClr>
                <a:schemeClr val="dk1"/>
              </a:buClr>
              <a:buSzPts val="1800"/>
              <a:buChar char="•"/>
              <a:defRPr/>
            </a:lvl9pPr>
          </a:lstStyle>
          <a:p>
            <a:endParaRPr/>
          </a:p>
        </p:txBody>
      </p:sp>
      <p:cxnSp>
        <p:nvCxnSpPr>
          <p:cNvPr id="63" name="Google Shape;63;p10"/>
          <p:cNvCxnSpPr/>
          <p:nvPr/>
        </p:nvCxnSpPr>
        <p:spPr>
          <a:xfrm>
            <a:off x="11427726" y="2575718"/>
            <a:ext cx="1364539" cy="0"/>
          </a:xfrm>
          <a:prstGeom prst="straightConnector1">
            <a:avLst/>
          </a:prstGeom>
          <a:noFill/>
          <a:ln w="63500" cap="flat" cmpd="sng">
            <a:solidFill>
              <a:schemeClr val="accent3"/>
            </a:solidFill>
            <a:prstDash val="solid"/>
            <a:miter lim="800000"/>
            <a:headEnd type="none" w="sm" len="sm"/>
            <a:tailEnd type="none" w="sm" len="sm"/>
          </a:ln>
        </p:spPr>
      </p:cxnSp>
      <p:sp>
        <p:nvSpPr>
          <p:cNvPr id="64" name="Google Shape;64;p10"/>
          <p:cNvSpPr/>
          <p:nvPr/>
        </p:nvSpPr>
        <p:spPr>
          <a:xfrm>
            <a:off x="22901125" y="12300134"/>
            <a:ext cx="822960" cy="822960"/>
          </a:xfrm>
          <a:prstGeom prst="ellipse">
            <a:avLst/>
          </a:prstGeom>
          <a:solidFill>
            <a:schemeClr val="accent3"/>
          </a:solidFill>
          <a:ln>
            <a:noFill/>
          </a:ln>
        </p:spPr>
        <p:txBody>
          <a:bodyPr spcFirstLastPara="1" wrap="square" lIns="91402" tIns="45688" rIns="91402" bIns="45688" anchor="ctr" anchorCtr="0">
            <a:noAutofit/>
          </a:bodyPr>
          <a:lstStyle/>
          <a:p>
            <a:pPr marL="0" marR="0" lvl="0" indent="0" algn="ctr" rtl="0">
              <a:spcBef>
                <a:spcPts val="0"/>
              </a:spcBef>
              <a:spcAft>
                <a:spcPts val="0"/>
              </a:spcAft>
              <a:buNone/>
            </a:pPr>
            <a:endParaRPr sz="3599" b="0" i="0">
              <a:solidFill>
                <a:srgbClr val="70CDFE"/>
              </a:solidFill>
              <a:latin typeface="Calibri"/>
              <a:ea typeface="Calibri"/>
              <a:cs typeface="Calibri"/>
              <a:sym typeface="Calibri"/>
            </a:endParaRPr>
          </a:p>
        </p:txBody>
      </p:sp>
      <p:sp>
        <p:nvSpPr>
          <p:cNvPr id="65" name="Google Shape;65;p10"/>
          <p:cNvSpPr txBox="1">
            <a:spLocks noGrp="1"/>
          </p:cNvSpPr>
          <p:nvPr>
            <p:ph type="sldNum" idx="12"/>
          </p:nvPr>
        </p:nvSpPr>
        <p:spPr>
          <a:xfrm>
            <a:off x="22901124" y="12346491"/>
            <a:ext cx="822962" cy="73025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2399" b="1" i="0">
                <a:solidFill>
                  <a:schemeClr val="lt2"/>
                </a:solidFill>
                <a:latin typeface="Century Gothic"/>
                <a:ea typeface="Century Gothic"/>
                <a:cs typeface="Century Gothic"/>
                <a:sym typeface="Century Gothic"/>
              </a:defRPr>
            </a:lvl1pPr>
            <a:lvl2pPr marL="0" marR="0" lvl="1" indent="0" algn="ctr" rtl="0">
              <a:spcBef>
                <a:spcPts val="0"/>
              </a:spcBef>
              <a:buNone/>
              <a:defRPr sz="2399" b="1" i="0">
                <a:solidFill>
                  <a:schemeClr val="lt2"/>
                </a:solidFill>
                <a:latin typeface="Century Gothic"/>
                <a:ea typeface="Century Gothic"/>
                <a:cs typeface="Century Gothic"/>
                <a:sym typeface="Century Gothic"/>
              </a:defRPr>
            </a:lvl2pPr>
            <a:lvl3pPr marL="0" marR="0" lvl="2" indent="0" algn="ctr" rtl="0">
              <a:spcBef>
                <a:spcPts val="0"/>
              </a:spcBef>
              <a:buNone/>
              <a:defRPr sz="2399" b="1" i="0">
                <a:solidFill>
                  <a:schemeClr val="lt2"/>
                </a:solidFill>
                <a:latin typeface="Century Gothic"/>
                <a:ea typeface="Century Gothic"/>
                <a:cs typeface="Century Gothic"/>
                <a:sym typeface="Century Gothic"/>
              </a:defRPr>
            </a:lvl3pPr>
            <a:lvl4pPr marL="0" marR="0" lvl="3" indent="0" algn="ctr" rtl="0">
              <a:spcBef>
                <a:spcPts val="0"/>
              </a:spcBef>
              <a:buNone/>
              <a:defRPr sz="2399" b="1" i="0">
                <a:solidFill>
                  <a:schemeClr val="lt2"/>
                </a:solidFill>
                <a:latin typeface="Century Gothic"/>
                <a:ea typeface="Century Gothic"/>
                <a:cs typeface="Century Gothic"/>
                <a:sym typeface="Century Gothic"/>
              </a:defRPr>
            </a:lvl4pPr>
            <a:lvl5pPr marL="0" marR="0" lvl="4" indent="0" algn="ctr" rtl="0">
              <a:spcBef>
                <a:spcPts val="0"/>
              </a:spcBef>
              <a:buNone/>
              <a:defRPr sz="2399" b="1" i="0">
                <a:solidFill>
                  <a:schemeClr val="lt2"/>
                </a:solidFill>
                <a:latin typeface="Century Gothic"/>
                <a:ea typeface="Century Gothic"/>
                <a:cs typeface="Century Gothic"/>
                <a:sym typeface="Century Gothic"/>
              </a:defRPr>
            </a:lvl5pPr>
            <a:lvl6pPr marL="0" marR="0" lvl="5" indent="0" algn="ctr" rtl="0">
              <a:spcBef>
                <a:spcPts val="0"/>
              </a:spcBef>
              <a:buNone/>
              <a:defRPr sz="2399" b="1" i="0">
                <a:solidFill>
                  <a:schemeClr val="lt2"/>
                </a:solidFill>
                <a:latin typeface="Century Gothic"/>
                <a:ea typeface="Century Gothic"/>
                <a:cs typeface="Century Gothic"/>
                <a:sym typeface="Century Gothic"/>
              </a:defRPr>
            </a:lvl6pPr>
            <a:lvl7pPr marL="0" marR="0" lvl="6" indent="0" algn="ctr" rtl="0">
              <a:spcBef>
                <a:spcPts val="0"/>
              </a:spcBef>
              <a:buNone/>
              <a:defRPr sz="2399" b="1" i="0">
                <a:solidFill>
                  <a:schemeClr val="lt2"/>
                </a:solidFill>
                <a:latin typeface="Century Gothic"/>
                <a:ea typeface="Century Gothic"/>
                <a:cs typeface="Century Gothic"/>
                <a:sym typeface="Century Gothic"/>
              </a:defRPr>
            </a:lvl7pPr>
            <a:lvl8pPr marL="0" marR="0" lvl="7" indent="0" algn="ctr" rtl="0">
              <a:spcBef>
                <a:spcPts val="0"/>
              </a:spcBef>
              <a:buNone/>
              <a:defRPr sz="2399" b="1" i="0">
                <a:solidFill>
                  <a:schemeClr val="lt2"/>
                </a:solidFill>
                <a:latin typeface="Century Gothic"/>
                <a:ea typeface="Century Gothic"/>
                <a:cs typeface="Century Gothic"/>
                <a:sym typeface="Century Gothic"/>
              </a:defRPr>
            </a:lvl8pPr>
            <a:lvl9pPr marL="0" marR="0" lvl="8" indent="0" algn="ctr" rtl="0">
              <a:spcBef>
                <a:spcPts val="0"/>
              </a:spcBef>
              <a:buNone/>
              <a:defRPr sz="2399" b="1" i="0">
                <a:solidFill>
                  <a:schemeClr val="lt2"/>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01448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6"/>
        <p:cNvGrpSpPr/>
        <p:nvPr/>
      </p:nvGrpSpPr>
      <p:grpSpPr>
        <a:xfrm>
          <a:off x="0" y="0"/>
          <a:ext cx="0" cy="0"/>
          <a:chOff x="0" y="0"/>
          <a:chExt cx="0" cy="0"/>
        </a:xfrm>
      </p:grpSpPr>
      <p:sp>
        <p:nvSpPr>
          <p:cNvPr id="67" name="Google Shape;67;p11"/>
          <p:cNvSpPr/>
          <p:nvPr/>
        </p:nvSpPr>
        <p:spPr>
          <a:xfrm>
            <a:off x="22901125" y="12300134"/>
            <a:ext cx="822960" cy="822960"/>
          </a:xfrm>
          <a:prstGeom prst="ellipse">
            <a:avLst/>
          </a:prstGeom>
          <a:solidFill>
            <a:schemeClr val="accent3"/>
          </a:solidFill>
          <a:ln>
            <a:noFill/>
          </a:ln>
        </p:spPr>
        <p:txBody>
          <a:bodyPr spcFirstLastPara="1" wrap="square" lIns="91402" tIns="45688" rIns="91402" bIns="45688" anchor="ctr" anchorCtr="0">
            <a:noAutofit/>
          </a:bodyPr>
          <a:lstStyle/>
          <a:p>
            <a:pPr marL="0" marR="0" lvl="0" indent="0" algn="ctr" rtl="0">
              <a:spcBef>
                <a:spcPts val="0"/>
              </a:spcBef>
              <a:spcAft>
                <a:spcPts val="0"/>
              </a:spcAft>
              <a:buNone/>
            </a:pPr>
            <a:endParaRPr sz="3599" b="0" i="0">
              <a:solidFill>
                <a:srgbClr val="70CDFE"/>
              </a:solidFill>
              <a:latin typeface="Calibri"/>
              <a:ea typeface="Calibri"/>
              <a:cs typeface="Calibri"/>
              <a:sym typeface="Calibri"/>
            </a:endParaRPr>
          </a:p>
        </p:txBody>
      </p:sp>
      <p:sp>
        <p:nvSpPr>
          <p:cNvPr id="68" name="Google Shape;68;p11"/>
          <p:cNvSpPr txBox="1">
            <a:spLocks noGrp="1"/>
          </p:cNvSpPr>
          <p:nvPr>
            <p:ph type="sldNum" idx="12"/>
          </p:nvPr>
        </p:nvSpPr>
        <p:spPr>
          <a:xfrm>
            <a:off x="22901124" y="12346491"/>
            <a:ext cx="822962" cy="73025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2399" b="1" i="0">
                <a:solidFill>
                  <a:schemeClr val="lt2"/>
                </a:solidFill>
                <a:latin typeface="Century Gothic"/>
                <a:ea typeface="Century Gothic"/>
                <a:cs typeface="Century Gothic"/>
                <a:sym typeface="Century Gothic"/>
              </a:defRPr>
            </a:lvl1pPr>
            <a:lvl2pPr marL="0" marR="0" lvl="1" indent="0" algn="ctr" rtl="0">
              <a:spcBef>
                <a:spcPts val="0"/>
              </a:spcBef>
              <a:buNone/>
              <a:defRPr sz="2399" b="1" i="0">
                <a:solidFill>
                  <a:schemeClr val="lt2"/>
                </a:solidFill>
                <a:latin typeface="Century Gothic"/>
                <a:ea typeface="Century Gothic"/>
                <a:cs typeface="Century Gothic"/>
                <a:sym typeface="Century Gothic"/>
              </a:defRPr>
            </a:lvl2pPr>
            <a:lvl3pPr marL="0" marR="0" lvl="2" indent="0" algn="ctr" rtl="0">
              <a:spcBef>
                <a:spcPts val="0"/>
              </a:spcBef>
              <a:buNone/>
              <a:defRPr sz="2399" b="1" i="0">
                <a:solidFill>
                  <a:schemeClr val="lt2"/>
                </a:solidFill>
                <a:latin typeface="Century Gothic"/>
                <a:ea typeface="Century Gothic"/>
                <a:cs typeface="Century Gothic"/>
                <a:sym typeface="Century Gothic"/>
              </a:defRPr>
            </a:lvl3pPr>
            <a:lvl4pPr marL="0" marR="0" lvl="3" indent="0" algn="ctr" rtl="0">
              <a:spcBef>
                <a:spcPts val="0"/>
              </a:spcBef>
              <a:buNone/>
              <a:defRPr sz="2399" b="1" i="0">
                <a:solidFill>
                  <a:schemeClr val="lt2"/>
                </a:solidFill>
                <a:latin typeface="Century Gothic"/>
                <a:ea typeface="Century Gothic"/>
                <a:cs typeface="Century Gothic"/>
                <a:sym typeface="Century Gothic"/>
              </a:defRPr>
            </a:lvl4pPr>
            <a:lvl5pPr marL="0" marR="0" lvl="4" indent="0" algn="ctr" rtl="0">
              <a:spcBef>
                <a:spcPts val="0"/>
              </a:spcBef>
              <a:buNone/>
              <a:defRPr sz="2399" b="1" i="0">
                <a:solidFill>
                  <a:schemeClr val="lt2"/>
                </a:solidFill>
                <a:latin typeface="Century Gothic"/>
                <a:ea typeface="Century Gothic"/>
                <a:cs typeface="Century Gothic"/>
                <a:sym typeface="Century Gothic"/>
              </a:defRPr>
            </a:lvl5pPr>
            <a:lvl6pPr marL="0" marR="0" lvl="5" indent="0" algn="ctr" rtl="0">
              <a:spcBef>
                <a:spcPts val="0"/>
              </a:spcBef>
              <a:buNone/>
              <a:defRPr sz="2399" b="1" i="0">
                <a:solidFill>
                  <a:schemeClr val="lt2"/>
                </a:solidFill>
                <a:latin typeface="Century Gothic"/>
                <a:ea typeface="Century Gothic"/>
                <a:cs typeface="Century Gothic"/>
                <a:sym typeface="Century Gothic"/>
              </a:defRPr>
            </a:lvl6pPr>
            <a:lvl7pPr marL="0" marR="0" lvl="6" indent="0" algn="ctr" rtl="0">
              <a:spcBef>
                <a:spcPts val="0"/>
              </a:spcBef>
              <a:buNone/>
              <a:defRPr sz="2399" b="1" i="0">
                <a:solidFill>
                  <a:schemeClr val="lt2"/>
                </a:solidFill>
                <a:latin typeface="Century Gothic"/>
                <a:ea typeface="Century Gothic"/>
                <a:cs typeface="Century Gothic"/>
                <a:sym typeface="Century Gothic"/>
              </a:defRPr>
            </a:lvl7pPr>
            <a:lvl8pPr marL="0" marR="0" lvl="7" indent="0" algn="ctr" rtl="0">
              <a:spcBef>
                <a:spcPts val="0"/>
              </a:spcBef>
              <a:buNone/>
              <a:defRPr sz="2399" b="1" i="0">
                <a:solidFill>
                  <a:schemeClr val="lt2"/>
                </a:solidFill>
                <a:latin typeface="Century Gothic"/>
                <a:ea typeface="Century Gothic"/>
                <a:cs typeface="Century Gothic"/>
                <a:sym typeface="Century Gothic"/>
              </a:defRPr>
            </a:lvl8pPr>
            <a:lvl9pPr marL="0" marR="0" lvl="8" indent="0" algn="ctr" rtl="0">
              <a:spcBef>
                <a:spcPts val="0"/>
              </a:spcBef>
              <a:buNone/>
              <a:defRPr sz="2399" b="1" i="0">
                <a:solidFill>
                  <a:schemeClr val="lt2"/>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12461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with Logo">
  <p:cSld name="Blank with Logo">
    <p:spTree>
      <p:nvGrpSpPr>
        <p:cNvPr id="1" name="Shape 69"/>
        <p:cNvGrpSpPr/>
        <p:nvPr/>
      </p:nvGrpSpPr>
      <p:grpSpPr>
        <a:xfrm>
          <a:off x="0" y="0"/>
          <a:ext cx="0" cy="0"/>
          <a:chOff x="0" y="0"/>
          <a:chExt cx="0" cy="0"/>
        </a:xfrm>
      </p:grpSpPr>
      <p:pic>
        <p:nvPicPr>
          <p:cNvPr id="70" name="Google Shape;70;p12"/>
          <p:cNvPicPr preferRelativeResize="0"/>
          <p:nvPr/>
        </p:nvPicPr>
        <p:blipFill rotWithShape="1">
          <a:blip r:embed="rId2">
            <a:alphaModFix/>
          </a:blip>
          <a:srcRect/>
          <a:stretch/>
        </p:blipFill>
        <p:spPr>
          <a:xfrm>
            <a:off x="3993115" y="11952528"/>
            <a:ext cx="4427997" cy="1518172"/>
          </a:xfrm>
          <a:prstGeom prst="rect">
            <a:avLst/>
          </a:prstGeom>
          <a:noFill/>
          <a:ln>
            <a:noFill/>
          </a:ln>
        </p:spPr>
      </p:pic>
      <p:sp>
        <p:nvSpPr>
          <p:cNvPr id="71" name="Google Shape;71;p12"/>
          <p:cNvSpPr/>
          <p:nvPr/>
        </p:nvSpPr>
        <p:spPr>
          <a:xfrm>
            <a:off x="22901125" y="12300134"/>
            <a:ext cx="822960" cy="822960"/>
          </a:xfrm>
          <a:prstGeom prst="ellipse">
            <a:avLst/>
          </a:prstGeom>
          <a:solidFill>
            <a:schemeClr val="accent3"/>
          </a:solidFill>
          <a:ln>
            <a:noFill/>
          </a:ln>
        </p:spPr>
        <p:txBody>
          <a:bodyPr spcFirstLastPara="1" wrap="square" lIns="91402" tIns="45688" rIns="91402" bIns="45688" anchor="ctr" anchorCtr="0">
            <a:noAutofit/>
          </a:bodyPr>
          <a:lstStyle/>
          <a:p>
            <a:pPr marL="0" marR="0" lvl="0" indent="0" algn="ctr" rtl="0">
              <a:spcBef>
                <a:spcPts val="0"/>
              </a:spcBef>
              <a:spcAft>
                <a:spcPts val="0"/>
              </a:spcAft>
              <a:buNone/>
            </a:pPr>
            <a:endParaRPr sz="3599" b="0" i="0">
              <a:solidFill>
                <a:srgbClr val="70CDFE"/>
              </a:solidFill>
              <a:latin typeface="Calibri"/>
              <a:ea typeface="Calibri"/>
              <a:cs typeface="Calibri"/>
              <a:sym typeface="Calibri"/>
            </a:endParaRPr>
          </a:p>
        </p:txBody>
      </p:sp>
      <p:sp>
        <p:nvSpPr>
          <p:cNvPr id="72" name="Google Shape;72;p12"/>
          <p:cNvSpPr txBox="1">
            <a:spLocks noGrp="1"/>
          </p:cNvSpPr>
          <p:nvPr>
            <p:ph type="sldNum" idx="12"/>
          </p:nvPr>
        </p:nvSpPr>
        <p:spPr>
          <a:xfrm>
            <a:off x="22901124" y="12346491"/>
            <a:ext cx="822962" cy="73025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2399" b="1" i="0">
                <a:solidFill>
                  <a:schemeClr val="lt2"/>
                </a:solidFill>
                <a:latin typeface="Century Gothic"/>
                <a:ea typeface="Century Gothic"/>
                <a:cs typeface="Century Gothic"/>
                <a:sym typeface="Century Gothic"/>
              </a:defRPr>
            </a:lvl1pPr>
            <a:lvl2pPr marL="0" marR="0" lvl="1" indent="0" algn="ctr" rtl="0">
              <a:spcBef>
                <a:spcPts val="0"/>
              </a:spcBef>
              <a:buNone/>
              <a:defRPr sz="2399" b="1" i="0">
                <a:solidFill>
                  <a:schemeClr val="lt2"/>
                </a:solidFill>
                <a:latin typeface="Century Gothic"/>
                <a:ea typeface="Century Gothic"/>
                <a:cs typeface="Century Gothic"/>
                <a:sym typeface="Century Gothic"/>
              </a:defRPr>
            </a:lvl2pPr>
            <a:lvl3pPr marL="0" marR="0" lvl="2" indent="0" algn="ctr" rtl="0">
              <a:spcBef>
                <a:spcPts val="0"/>
              </a:spcBef>
              <a:buNone/>
              <a:defRPr sz="2399" b="1" i="0">
                <a:solidFill>
                  <a:schemeClr val="lt2"/>
                </a:solidFill>
                <a:latin typeface="Century Gothic"/>
                <a:ea typeface="Century Gothic"/>
                <a:cs typeface="Century Gothic"/>
                <a:sym typeface="Century Gothic"/>
              </a:defRPr>
            </a:lvl3pPr>
            <a:lvl4pPr marL="0" marR="0" lvl="3" indent="0" algn="ctr" rtl="0">
              <a:spcBef>
                <a:spcPts val="0"/>
              </a:spcBef>
              <a:buNone/>
              <a:defRPr sz="2399" b="1" i="0">
                <a:solidFill>
                  <a:schemeClr val="lt2"/>
                </a:solidFill>
                <a:latin typeface="Century Gothic"/>
                <a:ea typeface="Century Gothic"/>
                <a:cs typeface="Century Gothic"/>
                <a:sym typeface="Century Gothic"/>
              </a:defRPr>
            </a:lvl4pPr>
            <a:lvl5pPr marL="0" marR="0" lvl="4" indent="0" algn="ctr" rtl="0">
              <a:spcBef>
                <a:spcPts val="0"/>
              </a:spcBef>
              <a:buNone/>
              <a:defRPr sz="2399" b="1" i="0">
                <a:solidFill>
                  <a:schemeClr val="lt2"/>
                </a:solidFill>
                <a:latin typeface="Century Gothic"/>
                <a:ea typeface="Century Gothic"/>
                <a:cs typeface="Century Gothic"/>
                <a:sym typeface="Century Gothic"/>
              </a:defRPr>
            </a:lvl5pPr>
            <a:lvl6pPr marL="0" marR="0" lvl="5" indent="0" algn="ctr" rtl="0">
              <a:spcBef>
                <a:spcPts val="0"/>
              </a:spcBef>
              <a:buNone/>
              <a:defRPr sz="2399" b="1" i="0">
                <a:solidFill>
                  <a:schemeClr val="lt2"/>
                </a:solidFill>
                <a:latin typeface="Century Gothic"/>
                <a:ea typeface="Century Gothic"/>
                <a:cs typeface="Century Gothic"/>
                <a:sym typeface="Century Gothic"/>
              </a:defRPr>
            </a:lvl6pPr>
            <a:lvl7pPr marL="0" marR="0" lvl="6" indent="0" algn="ctr" rtl="0">
              <a:spcBef>
                <a:spcPts val="0"/>
              </a:spcBef>
              <a:buNone/>
              <a:defRPr sz="2399" b="1" i="0">
                <a:solidFill>
                  <a:schemeClr val="lt2"/>
                </a:solidFill>
                <a:latin typeface="Century Gothic"/>
                <a:ea typeface="Century Gothic"/>
                <a:cs typeface="Century Gothic"/>
                <a:sym typeface="Century Gothic"/>
              </a:defRPr>
            </a:lvl7pPr>
            <a:lvl8pPr marL="0" marR="0" lvl="7" indent="0" algn="ctr" rtl="0">
              <a:spcBef>
                <a:spcPts val="0"/>
              </a:spcBef>
              <a:buNone/>
              <a:defRPr sz="2399" b="1" i="0">
                <a:solidFill>
                  <a:schemeClr val="lt2"/>
                </a:solidFill>
                <a:latin typeface="Century Gothic"/>
                <a:ea typeface="Century Gothic"/>
                <a:cs typeface="Century Gothic"/>
                <a:sym typeface="Century Gothic"/>
              </a:defRPr>
            </a:lvl8pPr>
            <a:lvl9pPr marL="0" marR="0" lvl="8" indent="0" algn="ctr" rtl="0">
              <a:spcBef>
                <a:spcPts val="0"/>
              </a:spcBef>
              <a:buNone/>
              <a:defRPr sz="2399" b="1" i="0">
                <a:solidFill>
                  <a:schemeClr val="lt2"/>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1339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1675963" y="892174"/>
            <a:ext cx="16493400" cy="2651400"/>
          </a:xfrm>
          <a:prstGeom prst="rect">
            <a:avLst/>
          </a:prstGeom>
          <a:noFill/>
          <a:ln>
            <a:noFill/>
          </a:ln>
        </p:spPr>
        <p:txBody>
          <a:bodyPr spcFirstLastPara="1" wrap="square" lIns="182825" tIns="91375" rIns="182825" bIns="91375" anchor="t" anchorCtr="0">
            <a:normAutofit/>
          </a:bodyPr>
          <a:lstStyle>
            <a:lvl1pPr lvl="0" algn="l" rtl="0">
              <a:lnSpc>
                <a:spcPct val="90000"/>
              </a:lnSpc>
              <a:spcBef>
                <a:spcPts val="0"/>
              </a:spcBef>
              <a:spcAft>
                <a:spcPts val="0"/>
              </a:spcAft>
              <a:buClr>
                <a:srgbClr val="02669A"/>
              </a:buClr>
              <a:buSzPts val="7200"/>
              <a:buFont typeface="Century Gothic"/>
              <a:buNone/>
              <a:defRPr sz="7198">
                <a:solidFill>
                  <a:srgbClr val="02669A"/>
                </a:solidFill>
                <a:latin typeface="Century Gothic"/>
                <a:ea typeface="Century Gothic"/>
                <a:cs typeface="Century Gothic"/>
                <a:sym typeface="Century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3"/>
          <p:cNvSpPr txBox="1">
            <a:spLocks noGrp="1"/>
          </p:cNvSpPr>
          <p:nvPr>
            <p:ph type="body" idx="1"/>
          </p:nvPr>
        </p:nvSpPr>
        <p:spPr>
          <a:xfrm>
            <a:off x="1675963" y="3651250"/>
            <a:ext cx="21025799" cy="8702400"/>
          </a:xfrm>
          <a:prstGeom prst="rect">
            <a:avLst/>
          </a:prstGeom>
          <a:noFill/>
          <a:ln>
            <a:noFill/>
          </a:ln>
        </p:spPr>
        <p:txBody>
          <a:bodyPr spcFirstLastPara="1" wrap="square" lIns="182825" tIns="91375" rIns="182825" bIns="91375" anchor="t" anchorCtr="0">
            <a:normAutofit/>
          </a:bodyPr>
          <a:lstStyle>
            <a:lvl1pPr marL="457086" lvl="0" indent="-584054" algn="l" rtl="0">
              <a:lnSpc>
                <a:spcPct val="90000"/>
              </a:lnSpc>
              <a:spcBef>
                <a:spcPts val="2000"/>
              </a:spcBef>
              <a:spcAft>
                <a:spcPts val="0"/>
              </a:spcAft>
              <a:buClr>
                <a:srgbClr val="8CA0AA"/>
              </a:buClr>
              <a:buSzPts val="5600"/>
              <a:buChar char="•"/>
              <a:defRPr>
                <a:solidFill>
                  <a:srgbClr val="8CA0AA"/>
                </a:solidFill>
                <a:latin typeface="Century Gothic"/>
                <a:ea typeface="Century Gothic"/>
                <a:cs typeface="Century Gothic"/>
                <a:sym typeface="Century Gothic"/>
              </a:defRPr>
            </a:lvl1pPr>
            <a:lvl2pPr marL="914171" lvl="1" indent="-457086" algn="l" rtl="0">
              <a:lnSpc>
                <a:spcPct val="90000"/>
              </a:lnSpc>
              <a:spcBef>
                <a:spcPts val="1000"/>
              </a:spcBef>
              <a:spcAft>
                <a:spcPts val="0"/>
              </a:spcAft>
              <a:buClr>
                <a:schemeClr val="dk1"/>
              </a:buClr>
              <a:buSzPts val="3600"/>
              <a:buChar char="•"/>
              <a:defRPr/>
            </a:lvl2pPr>
            <a:lvl3pPr marL="1371257" lvl="2" indent="-457086" algn="l" rtl="0">
              <a:lnSpc>
                <a:spcPct val="90000"/>
              </a:lnSpc>
              <a:spcBef>
                <a:spcPts val="1000"/>
              </a:spcBef>
              <a:spcAft>
                <a:spcPts val="0"/>
              </a:spcAft>
              <a:buClr>
                <a:schemeClr val="dk1"/>
              </a:buClr>
              <a:buSzPts val="3600"/>
              <a:buChar char="•"/>
              <a:defRPr/>
            </a:lvl3pPr>
            <a:lvl4pPr marL="1828343" lvl="3" indent="-457086" algn="l" rtl="0">
              <a:lnSpc>
                <a:spcPct val="90000"/>
              </a:lnSpc>
              <a:spcBef>
                <a:spcPts val="1000"/>
              </a:spcBef>
              <a:spcAft>
                <a:spcPts val="0"/>
              </a:spcAft>
              <a:buClr>
                <a:schemeClr val="dk1"/>
              </a:buClr>
              <a:buSzPts val="3600"/>
              <a:buChar char="•"/>
              <a:defRPr/>
            </a:lvl4pPr>
            <a:lvl5pPr marL="2285429" lvl="4" indent="-457086" algn="l" rtl="0">
              <a:lnSpc>
                <a:spcPct val="90000"/>
              </a:lnSpc>
              <a:spcBef>
                <a:spcPts val="1000"/>
              </a:spcBef>
              <a:spcAft>
                <a:spcPts val="0"/>
              </a:spcAft>
              <a:buClr>
                <a:schemeClr val="dk1"/>
              </a:buClr>
              <a:buSzPts val="3600"/>
              <a:buChar char="•"/>
              <a:defRPr/>
            </a:lvl5pPr>
            <a:lvl6pPr marL="2742514" lvl="5" indent="-457086" algn="l" rtl="0">
              <a:lnSpc>
                <a:spcPct val="90000"/>
              </a:lnSpc>
              <a:spcBef>
                <a:spcPts val="1000"/>
              </a:spcBef>
              <a:spcAft>
                <a:spcPts val="0"/>
              </a:spcAft>
              <a:buClr>
                <a:schemeClr val="dk1"/>
              </a:buClr>
              <a:buSzPts val="3600"/>
              <a:buChar char="•"/>
              <a:defRPr/>
            </a:lvl6pPr>
            <a:lvl7pPr marL="3199600" lvl="6" indent="-457086" algn="l" rtl="0">
              <a:lnSpc>
                <a:spcPct val="90000"/>
              </a:lnSpc>
              <a:spcBef>
                <a:spcPts val="1000"/>
              </a:spcBef>
              <a:spcAft>
                <a:spcPts val="0"/>
              </a:spcAft>
              <a:buClr>
                <a:schemeClr val="dk1"/>
              </a:buClr>
              <a:buSzPts val="3600"/>
              <a:buChar char="•"/>
              <a:defRPr/>
            </a:lvl7pPr>
            <a:lvl8pPr marL="3656686" lvl="7" indent="-457086" algn="l" rtl="0">
              <a:lnSpc>
                <a:spcPct val="90000"/>
              </a:lnSpc>
              <a:spcBef>
                <a:spcPts val="1000"/>
              </a:spcBef>
              <a:spcAft>
                <a:spcPts val="0"/>
              </a:spcAft>
              <a:buClr>
                <a:schemeClr val="dk1"/>
              </a:buClr>
              <a:buSzPts val="3600"/>
              <a:buChar char="•"/>
              <a:defRPr/>
            </a:lvl8pPr>
            <a:lvl9pPr marL="4113771" lvl="8" indent="-457086" algn="l" rtl="0">
              <a:lnSpc>
                <a:spcPct val="90000"/>
              </a:lnSpc>
              <a:spcBef>
                <a:spcPts val="1000"/>
              </a:spcBef>
              <a:spcAft>
                <a:spcPts val="0"/>
              </a:spcAft>
              <a:buClr>
                <a:schemeClr val="dk1"/>
              </a:buClr>
              <a:buSzPts val="3600"/>
              <a:buChar char="•"/>
              <a:defRPr/>
            </a:lvl9pPr>
          </a:lstStyle>
          <a:p>
            <a:endParaRPr/>
          </a:p>
        </p:txBody>
      </p:sp>
      <p:sp>
        <p:nvSpPr>
          <p:cNvPr id="76" name="Google Shape;76;p13"/>
          <p:cNvSpPr/>
          <p:nvPr/>
        </p:nvSpPr>
        <p:spPr>
          <a:xfrm>
            <a:off x="1" y="13485586"/>
            <a:ext cx="24377700" cy="247800"/>
          </a:xfrm>
          <a:prstGeom prst="rect">
            <a:avLst/>
          </a:prstGeom>
          <a:solidFill>
            <a:srgbClr val="FBAD18"/>
          </a:solidFill>
          <a:ln>
            <a:noFill/>
          </a:ln>
        </p:spPr>
        <p:txBody>
          <a:bodyPr spcFirstLastPara="1" wrap="square" lIns="182778" tIns="91352" rIns="182778" bIns="91352" anchor="ctr" anchorCtr="0">
            <a:noAutofit/>
          </a:bodyPr>
          <a:lstStyle/>
          <a:p>
            <a:pPr marL="0" marR="0" lvl="0" indent="0" algn="ctr" rtl="0">
              <a:spcBef>
                <a:spcPts val="0"/>
              </a:spcBef>
              <a:spcAft>
                <a:spcPts val="0"/>
              </a:spcAft>
              <a:buNone/>
            </a:pPr>
            <a:endParaRPr sz="3599">
              <a:solidFill>
                <a:schemeClr val="lt1"/>
              </a:solidFill>
              <a:latin typeface="Calibri"/>
              <a:ea typeface="Calibri"/>
              <a:cs typeface="Calibri"/>
              <a:sym typeface="Calibri"/>
            </a:endParaRPr>
          </a:p>
        </p:txBody>
      </p:sp>
      <p:sp>
        <p:nvSpPr>
          <p:cNvPr id="77" name="Google Shape;77;p13"/>
          <p:cNvSpPr/>
          <p:nvPr/>
        </p:nvSpPr>
        <p:spPr>
          <a:xfrm rot="10800000">
            <a:off x="-4111" y="12305223"/>
            <a:ext cx="2120360" cy="1227010"/>
          </a:xfrm>
          <a:custGeom>
            <a:avLst/>
            <a:gdLst/>
            <a:ahLst/>
            <a:cxnLst/>
            <a:rect l="l" t="t" r="r" b="b"/>
            <a:pathLst>
              <a:path w="1876425" h="1085850" extrusionOk="0">
                <a:moveTo>
                  <a:pt x="1877663" y="7144"/>
                </a:moveTo>
                <a:lnTo>
                  <a:pt x="7144" y="7144"/>
                </a:lnTo>
                <a:lnTo>
                  <a:pt x="1877663" y="1087088"/>
                </a:lnTo>
                <a:lnTo>
                  <a:pt x="1877663" y="7144"/>
                </a:lnTo>
                <a:close/>
              </a:path>
            </a:pathLst>
          </a:custGeom>
          <a:solidFill>
            <a:srgbClr val="FBAD18"/>
          </a:solidFill>
          <a:ln>
            <a:noFill/>
          </a:ln>
        </p:spPr>
        <p:txBody>
          <a:bodyPr spcFirstLastPara="1" wrap="square" lIns="182778" tIns="91352" rIns="182778" bIns="91352" anchor="ctr" anchorCtr="0">
            <a:noAutofit/>
          </a:bodyPr>
          <a:lstStyle/>
          <a:p>
            <a:pPr marL="0" marR="0" lvl="0" indent="0" algn="l" rtl="0">
              <a:spcBef>
                <a:spcPts val="0"/>
              </a:spcBef>
              <a:spcAft>
                <a:spcPts val="0"/>
              </a:spcAft>
              <a:buNone/>
            </a:pPr>
            <a:endParaRPr sz="3599">
              <a:solidFill>
                <a:schemeClr val="dk1"/>
              </a:solidFill>
              <a:latin typeface="Calibri"/>
              <a:ea typeface="Calibri"/>
              <a:cs typeface="Calibri"/>
              <a:sym typeface="Calibri"/>
            </a:endParaRPr>
          </a:p>
        </p:txBody>
      </p:sp>
      <p:pic>
        <p:nvPicPr>
          <p:cNvPr id="78" name="Google Shape;78;p13"/>
          <p:cNvPicPr preferRelativeResize="0"/>
          <p:nvPr/>
        </p:nvPicPr>
        <p:blipFill rotWithShape="1">
          <a:blip r:embed="rId2">
            <a:alphaModFix/>
          </a:blip>
          <a:srcRect/>
          <a:stretch/>
        </p:blipFill>
        <p:spPr>
          <a:xfrm>
            <a:off x="19052363" y="730251"/>
            <a:ext cx="3801686" cy="1303438"/>
          </a:xfrm>
          <a:prstGeom prst="rect">
            <a:avLst/>
          </a:prstGeom>
          <a:noFill/>
          <a:ln>
            <a:noFill/>
          </a:ln>
        </p:spPr>
      </p:pic>
      <p:sp>
        <p:nvSpPr>
          <p:cNvPr id="79" name="Google Shape;79;p13"/>
          <p:cNvSpPr txBox="1"/>
          <p:nvPr/>
        </p:nvSpPr>
        <p:spPr>
          <a:xfrm>
            <a:off x="171406" y="12623801"/>
            <a:ext cx="4170600" cy="1262668"/>
          </a:xfrm>
          <a:prstGeom prst="rect">
            <a:avLst/>
          </a:prstGeom>
          <a:noFill/>
          <a:ln>
            <a:noFill/>
          </a:ln>
        </p:spPr>
        <p:txBody>
          <a:bodyPr spcFirstLastPara="1" wrap="square" lIns="182778" tIns="91352" rIns="182778" bIns="91352" anchor="t" anchorCtr="0">
            <a:spAutoFit/>
          </a:bodyPr>
          <a:lstStyle/>
          <a:p>
            <a:pPr marL="0" marR="0" lvl="0" indent="0" algn="l" rtl="0">
              <a:lnSpc>
                <a:spcPct val="218750"/>
              </a:lnSpc>
              <a:spcBef>
                <a:spcPts val="0"/>
              </a:spcBef>
              <a:spcAft>
                <a:spcPts val="0"/>
              </a:spcAft>
              <a:buNone/>
            </a:pPr>
            <a:fld id="{00000000-1234-1234-1234-123412341234}" type="slidenum">
              <a:rPr lang="en-US" sz="3199">
                <a:solidFill>
                  <a:schemeClr val="lt1"/>
                </a:solidFill>
                <a:latin typeface="Calibri"/>
                <a:ea typeface="Calibri"/>
                <a:cs typeface="Calibri"/>
                <a:sym typeface="Calibri"/>
              </a:rPr>
              <a:pPr marL="0" marR="0" lvl="0" indent="0" algn="l" rtl="0">
                <a:lnSpc>
                  <a:spcPct val="218750"/>
                </a:lnSpc>
                <a:spcBef>
                  <a:spcPts val="0"/>
                </a:spcBef>
                <a:spcAft>
                  <a:spcPts val="0"/>
                </a:spcAft>
                <a:buNone/>
              </a:pPr>
              <a:t>‹#›</a:t>
            </a:fld>
            <a:endParaRPr sz="3199">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37354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Slide with Picture (Left)">
    <p:spTree>
      <p:nvGrpSpPr>
        <p:cNvPr id="1" name=""/>
        <p:cNvGrpSpPr/>
        <p:nvPr/>
      </p:nvGrpSpPr>
      <p:grpSpPr>
        <a:xfrm>
          <a:off x="0" y="0"/>
          <a:ext cx="0" cy="0"/>
          <a:chOff x="0" y="0"/>
          <a:chExt cx="0" cy="0"/>
        </a:xfrm>
      </p:grpSpPr>
      <p:sp>
        <p:nvSpPr>
          <p:cNvPr id="21" name="Text Placeholder">
            <a:extLst>
              <a:ext uri="{FF2B5EF4-FFF2-40B4-BE49-F238E27FC236}">
                <a16:creationId xmlns:a16="http://schemas.microsoft.com/office/drawing/2014/main" id="{A4B97A2B-8EC8-A147-AB5F-A6430820A154}"/>
              </a:ext>
            </a:extLst>
          </p:cNvPr>
          <p:cNvSpPr>
            <a:spLocks noGrp="1"/>
          </p:cNvSpPr>
          <p:nvPr>
            <p:ph type="body" sz="quarter" idx="62" hasCustomPrompt="1"/>
          </p:nvPr>
        </p:nvSpPr>
        <p:spPr>
          <a:xfrm>
            <a:off x="10266743" y="3672455"/>
            <a:ext cx="12615192" cy="8193742"/>
          </a:xfrm>
          <a:prstGeom prst="rect">
            <a:avLst/>
          </a:prstGeom>
        </p:spPr>
        <p:txBody>
          <a:bodyPr anchor="ctr">
            <a:normAutofit/>
          </a:bodyPr>
          <a:lstStyle>
            <a:lvl1pPr>
              <a:defRPr sz="4799">
                <a:latin typeface="+mn-lt"/>
              </a:defRPr>
            </a:lvl1pPr>
            <a:lvl2pPr>
              <a:defRPr sz="4799">
                <a:latin typeface="+mn-lt"/>
              </a:defRPr>
            </a:lvl2pPr>
            <a:lvl3pPr>
              <a:defRPr sz="4799">
                <a:latin typeface="+mn-lt"/>
              </a:defRPr>
            </a:lvl3pPr>
            <a:lvl4pPr>
              <a:defRPr sz="4799">
                <a:latin typeface="+mn-lt"/>
              </a:defRPr>
            </a:lvl4pPr>
            <a:lvl5pPr>
              <a:defRPr sz="4799">
                <a:latin typeface="+mn-lt"/>
              </a:defRPr>
            </a:lvl5pPr>
            <a:lvl6pPr>
              <a:defRPr/>
            </a:lvl6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8" name="Title">
            <a:extLst>
              <a:ext uri="{FF2B5EF4-FFF2-40B4-BE49-F238E27FC236}">
                <a16:creationId xmlns:a16="http://schemas.microsoft.com/office/drawing/2014/main" id="{47F37885-9A67-8444-BE11-D6BDD0865577}"/>
              </a:ext>
            </a:extLst>
          </p:cNvPr>
          <p:cNvSpPr>
            <a:spLocks noGrp="1"/>
          </p:cNvSpPr>
          <p:nvPr>
            <p:ph type="body" sz="quarter" idx="61" hasCustomPrompt="1"/>
          </p:nvPr>
        </p:nvSpPr>
        <p:spPr>
          <a:xfrm>
            <a:off x="1495710" y="512713"/>
            <a:ext cx="21386227" cy="1104218"/>
          </a:xfrm>
          <a:prstGeom prst="rect">
            <a:avLst/>
          </a:prstGeom>
        </p:spPr>
        <p:txBody>
          <a:bodyPr anchor="b">
            <a:normAutofit/>
          </a:bodyPr>
          <a:lstStyle>
            <a:lvl1pPr marL="0" indent="0" algn="l">
              <a:buNone/>
              <a:defRPr sz="5599" b="1" i="0">
                <a:solidFill>
                  <a:schemeClr val="accent1"/>
                </a:solidFill>
                <a:latin typeface="+mj-lt"/>
                <a:cs typeface="Calibri" panose="020F0502020204030204" pitchFamily="34" charset="0"/>
              </a:defRPr>
            </a:lvl1pPr>
            <a:lvl2pPr>
              <a:defRPr sz="6798"/>
            </a:lvl2pPr>
            <a:lvl3pPr>
              <a:defRPr sz="6798"/>
            </a:lvl3pPr>
            <a:lvl4pPr>
              <a:defRPr sz="6798"/>
            </a:lvl4pPr>
            <a:lvl5pPr>
              <a:defRPr sz="6798"/>
            </a:lvl5pPr>
          </a:lstStyle>
          <a:p>
            <a:pPr lvl="0"/>
            <a:r>
              <a:rPr lang="en-US"/>
              <a:t>Slide Title</a:t>
            </a:r>
          </a:p>
        </p:txBody>
      </p:sp>
      <p:sp>
        <p:nvSpPr>
          <p:cNvPr id="3" name="Rectangle 2">
            <a:extLst>
              <a:ext uri="{FF2B5EF4-FFF2-40B4-BE49-F238E27FC236}">
                <a16:creationId xmlns:a16="http://schemas.microsoft.com/office/drawing/2014/main" id="{6E357897-28F0-413F-A33F-7B8514504123}"/>
              </a:ext>
            </a:extLst>
          </p:cNvPr>
          <p:cNvSpPr/>
          <p:nvPr userDrawn="1"/>
        </p:nvSpPr>
        <p:spPr>
          <a:xfrm>
            <a:off x="771314" y="1"/>
            <a:ext cx="294241" cy="2384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0" name="Title">
            <a:extLst>
              <a:ext uri="{FF2B5EF4-FFF2-40B4-BE49-F238E27FC236}">
                <a16:creationId xmlns:a16="http://schemas.microsoft.com/office/drawing/2014/main" id="{A680EBBF-C0DD-4CF2-9092-36B22DEB4C98}"/>
              </a:ext>
            </a:extLst>
          </p:cNvPr>
          <p:cNvSpPr>
            <a:spLocks noGrp="1"/>
          </p:cNvSpPr>
          <p:nvPr>
            <p:ph type="body" sz="quarter" idx="63" hasCustomPrompt="1"/>
          </p:nvPr>
        </p:nvSpPr>
        <p:spPr>
          <a:xfrm>
            <a:off x="1495710" y="1643055"/>
            <a:ext cx="21386227" cy="736642"/>
          </a:xfrm>
          <a:prstGeom prst="rect">
            <a:avLst/>
          </a:prstGeom>
        </p:spPr>
        <p:txBody>
          <a:bodyPr anchor="b">
            <a:normAutofit/>
          </a:bodyPr>
          <a:lstStyle>
            <a:lvl1pPr marL="0" indent="0" algn="l">
              <a:buNone/>
              <a:defRPr sz="3999" b="0" i="0">
                <a:latin typeface="+mj-lt"/>
                <a:cs typeface="Calibri" panose="020F0502020204030204" pitchFamily="34" charset="0"/>
              </a:defRPr>
            </a:lvl1pPr>
            <a:lvl2pPr>
              <a:defRPr sz="6798"/>
            </a:lvl2pPr>
            <a:lvl3pPr>
              <a:defRPr sz="6798"/>
            </a:lvl3pPr>
            <a:lvl4pPr>
              <a:defRPr sz="6798"/>
            </a:lvl4pPr>
            <a:lvl5pPr>
              <a:defRPr sz="6798"/>
            </a:lvl5pPr>
          </a:lstStyle>
          <a:p>
            <a:pPr lvl="0"/>
            <a:r>
              <a:rPr lang="en-US"/>
              <a:t>Slide Title</a:t>
            </a:r>
          </a:p>
        </p:txBody>
      </p:sp>
      <p:sp>
        <p:nvSpPr>
          <p:cNvPr id="6" name="Picture Placeholder 2">
            <a:extLst>
              <a:ext uri="{FF2B5EF4-FFF2-40B4-BE49-F238E27FC236}">
                <a16:creationId xmlns:a16="http://schemas.microsoft.com/office/drawing/2014/main" id="{8252A0DD-C51C-403E-BE4F-650352917FAB}"/>
              </a:ext>
            </a:extLst>
          </p:cNvPr>
          <p:cNvSpPr>
            <a:spLocks noGrp="1"/>
          </p:cNvSpPr>
          <p:nvPr>
            <p:ph type="pic" idx="1"/>
          </p:nvPr>
        </p:nvSpPr>
        <p:spPr>
          <a:xfrm>
            <a:off x="1495708" y="3672455"/>
            <a:ext cx="7933218" cy="8193742"/>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en-US"/>
          </a:p>
        </p:txBody>
      </p:sp>
    </p:spTree>
    <p:extLst>
      <p:ext uri="{BB962C8B-B14F-4D97-AF65-F5344CB8AC3E}">
        <p14:creationId xmlns:p14="http://schemas.microsoft.com/office/powerpoint/2010/main" val="246030239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act Us">
    <p:spTree>
      <p:nvGrpSpPr>
        <p:cNvPr id="1" name=""/>
        <p:cNvGrpSpPr/>
        <p:nvPr/>
      </p:nvGrpSpPr>
      <p:grpSpPr>
        <a:xfrm>
          <a:off x="0" y="0"/>
          <a:ext cx="0" cy="0"/>
          <a:chOff x="0" y="0"/>
          <a:chExt cx="0" cy="0"/>
        </a:xfrm>
      </p:grpSpPr>
      <p:pic>
        <p:nvPicPr>
          <p:cNvPr id="27" name="Blue Background">
            <a:extLst>
              <a:ext uri="{FF2B5EF4-FFF2-40B4-BE49-F238E27FC236}">
                <a16:creationId xmlns:a16="http://schemas.microsoft.com/office/drawing/2014/main" id="{CB5E4B54-B305-CC49-A46D-307909107EB2}"/>
              </a:ext>
            </a:extLst>
          </p:cNvPr>
          <p:cNvPicPr>
            <a:picLocks noChangeAspect="1"/>
          </p:cNvPicPr>
          <p:nvPr userDrawn="1"/>
        </p:nvPicPr>
        <p:blipFill>
          <a:blip r:embed="rId2">
            <a:extLst>
              <a:ext uri="{28A0092B-C50C-407E-A947-70E740481C1C}">
                <a14:useLocalDpi xmlns:a14="http://schemas.microsoft.com/office/drawing/2010/main" val="0"/>
              </a:ext>
            </a:extLst>
          </a:blip>
          <a:srcRect l="13" r="13"/>
          <a:stretch>
            <a:fillRect/>
          </a:stretch>
        </p:blipFill>
        <p:spPr>
          <a:xfrm>
            <a:off x="-1" y="3572"/>
            <a:ext cx="24377651" cy="13712428"/>
          </a:xfrm>
          <a:prstGeom prst="rect">
            <a:avLst/>
          </a:prstGeom>
        </p:spPr>
      </p:pic>
    </p:spTree>
    <p:extLst>
      <p:ext uri="{BB962C8B-B14F-4D97-AF65-F5344CB8AC3E}">
        <p14:creationId xmlns:p14="http://schemas.microsoft.com/office/powerpoint/2010/main" val="4133375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adient Background">
    <p:spTree>
      <p:nvGrpSpPr>
        <p:cNvPr id="1" name=""/>
        <p:cNvGrpSpPr/>
        <p:nvPr/>
      </p:nvGrpSpPr>
      <p:grpSpPr>
        <a:xfrm>
          <a:off x="0" y="0"/>
          <a:ext cx="0" cy="0"/>
          <a:chOff x="0" y="0"/>
          <a:chExt cx="0" cy="0"/>
        </a:xfrm>
      </p:grpSpPr>
      <p:pic>
        <p:nvPicPr>
          <p:cNvPr id="15" name="Texture" descr="A close up of a logo&#10;&#10;Description automatically generated">
            <a:extLst>
              <a:ext uri="{FF2B5EF4-FFF2-40B4-BE49-F238E27FC236}">
                <a16:creationId xmlns:a16="http://schemas.microsoft.com/office/drawing/2014/main" id="{521859B8-5F2B-7D45-8153-0D4306D9897C}"/>
              </a:ext>
            </a:extLst>
          </p:cNvPr>
          <p:cNvPicPr>
            <a:picLocks noChangeAspect="1"/>
          </p:cNvPicPr>
          <p:nvPr/>
        </p:nvPicPr>
        <p:blipFill>
          <a:blip r:embed="rId2" cstate="email">
            <a:alphaModFix/>
            <a:extLst>
              <a:ext uri="{28A0092B-C50C-407E-A947-70E740481C1C}">
                <a14:useLocalDpi xmlns:a14="http://schemas.microsoft.com/office/drawing/2010/main" val="0"/>
              </a:ext>
            </a:extLst>
          </a:blip>
          <a:srcRect t="7790" b="7790"/>
          <a:stretch>
            <a:fillRect/>
          </a:stretch>
        </p:blipFill>
        <p:spPr>
          <a:xfrm>
            <a:off x="-3176" y="0"/>
            <a:ext cx="24377651" cy="13716000"/>
          </a:xfrm>
          <a:prstGeom prst="rect">
            <a:avLst/>
          </a:prstGeom>
        </p:spPr>
      </p:pic>
      <p:sp>
        <p:nvSpPr>
          <p:cNvPr id="16" name="Gradient">
            <a:extLst>
              <a:ext uri="{FF2B5EF4-FFF2-40B4-BE49-F238E27FC236}">
                <a16:creationId xmlns:a16="http://schemas.microsoft.com/office/drawing/2014/main" id="{AF5807D1-A6DE-1C43-84AC-8D82C14EA623}"/>
              </a:ext>
            </a:extLst>
          </p:cNvPr>
          <p:cNvSpPr/>
          <p:nvPr/>
        </p:nvSpPr>
        <p:spPr>
          <a:xfrm rot="10800000">
            <a:off x="-3176" y="0"/>
            <a:ext cx="24377650" cy="13746751"/>
          </a:xfrm>
          <a:prstGeom prst="rect">
            <a:avLst/>
          </a:prstGeom>
          <a:gradFill>
            <a:gsLst>
              <a:gs pos="0">
                <a:schemeClr val="accent1">
                  <a:alpha val="80000"/>
                </a:schemeClr>
              </a:gs>
              <a:gs pos="49000">
                <a:srgbClr val="009CDB">
                  <a:alpha val="80000"/>
                </a:srgbClr>
              </a:gs>
              <a:gs pos="100000">
                <a:srgbClr val="7030A0">
                  <a:alpha val="85000"/>
                </a:srgbClr>
              </a:gs>
            </a:gsLst>
            <a:lin ang="3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pic>
        <p:nvPicPr>
          <p:cNvPr id="4" name="Texture" descr="A close up of a logo&#10;&#10;Description automatically generated">
            <a:extLst>
              <a:ext uri="{FF2B5EF4-FFF2-40B4-BE49-F238E27FC236}">
                <a16:creationId xmlns:a16="http://schemas.microsoft.com/office/drawing/2014/main" id="{8733C033-8D22-7C41-AA6C-A72A957EB5B4}"/>
              </a:ext>
            </a:extLst>
          </p:cNvPr>
          <p:cNvPicPr>
            <a:picLocks noChangeAspect="1"/>
          </p:cNvPicPr>
          <p:nvPr userDrawn="1"/>
        </p:nvPicPr>
        <p:blipFill>
          <a:blip r:embed="rId2" cstate="email">
            <a:alphaModFix/>
            <a:extLst>
              <a:ext uri="{28A0092B-C50C-407E-A947-70E740481C1C}">
                <a14:useLocalDpi xmlns:a14="http://schemas.microsoft.com/office/drawing/2010/main" val="0"/>
              </a:ext>
            </a:extLst>
          </a:blip>
          <a:srcRect t="7790" b="7790"/>
          <a:stretch>
            <a:fillRect/>
          </a:stretch>
        </p:blipFill>
        <p:spPr>
          <a:xfrm>
            <a:off x="-3176" y="0"/>
            <a:ext cx="24377651" cy="13716000"/>
          </a:xfrm>
          <a:prstGeom prst="rect">
            <a:avLst/>
          </a:prstGeom>
        </p:spPr>
      </p:pic>
      <p:sp>
        <p:nvSpPr>
          <p:cNvPr id="5" name="Gradient">
            <a:extLst>
              <a:ext uri="{FF2B5EF4-FFF2-40B4-BE49-F238E27FC236}">
                <a16:creationId xmlns:a16="http://schemas.microsoft.com/office/drawing/2014/main" id="{DC415C74-242C-4E40-BB3B-BFD5BF184E8F}"/>
              </a:ext>
            </a:extLst>
          </p:cNvPr>
          <p:cNvSpPr/>
          <p:nvPr userDrawn="1"/>
        </p:nvSpPr>
        <p:spPr>
          <a:xfrm rot="10800000">
            <a:off x="-3176" y="0"/>
            <a:ext cx="24377650" cy="13746751"/>
          </a:xfrm>
          <a:prstGeom prst="rect">
            <a:avLst/>
          </a:prstGeom>
          <a:gradFill>
            <a:gsLst>
              <a:gs pos="0">
                <a:schemeClr val="accent1">
                  <a:alpha val="80000"/>
                </a:schemeClr>
              </a:gs>
              <a:gs pos="49000">
                <a:srgbClr val="009CDB">
                  <a:alpha val="80000"/>
                </a:srgbClr>
              </a:gs>
              <a:gs pos="100000">
                <a:srgbClr val="7030A0">
                  <a:alpha val="85000"/>
                </a:srgbClr>
              </a:gs>
            </a:gsLst>
            <a:lin ang="3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spTree>
    <p:extLst>
      <p:ext uri="{BB962C8B-B14F-4D97-AF65-F5344CB8AC3E}">
        <p14:creationId xmlns:p14="http://schemas.microsoft.com/office/powerpoint/2010/main" val="1086209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Slide">
    <p:spTree>
      <p:nvGrpSpPr>
        <p:cNvPr id="1" name=""/>
        <p:cNvGrpSpPr/>
        <p:nvPr/>
      </p:nvGrpSpPr>
      <p:grpSpPr>
        <a:xfrm>
          <a:off x="0" y="0"/>
          <a:ext cx="0" cy="0"/>
          <a:chOff x="0" y="0"/>
          <a:chExt cx="0" cy="0"/>
        </a:xfrm>
      </p:grpSpPr>
      <p:pic>
        <p:nvPicPr>
          <p:cNvPr id="3" name="Blue Background">
            <a:extLst>
              <a:ext uri="{FF2B5EF4-FFF2-40B4-BE49-F238E27FC236}">
                <a16:creationId xmlns:a16="http://schemas.microsoft.com/office/drawing/2014/main" id="{CFF32B3C-609E-1646-B12A-A657A0E2104A}"/>
              </a:ext>
            </a:extLst>
          </p:cNvPr>
          <p:cNvPicPr>
            <a:picLocks noChangeAspect="1"/>
          </p:cNvPicPr>
          <p:nvPr/>
        </p:nvPicPr>
        <p:blipFill>
          <a:blip r:embed="rId2">
            <a:extLst>
              <a:ext uri="{28A0092B-C50C-407E-A947-70E740481C1C}">
                <a14:useLocalDpi xmlns:a14="http://schemas.microsoft.com/office/drawing/2010/main" val="0"/>
              </a:ext>
            </a:extLst>
          </a:blip>
          <a:srcRect l="13" r="13"/>
          <a:stretch>
            <a:fillRect/>
          </a:stretch>
        </p:blipFill>
        <p:spPr>
          <a:xfrm>
            <a:off x="-1" y="3572"/>
            <a:ext cx="24377651" cy="13712428"/>
          </a:xfrm>
          <a:prstGeom prst="rect">
            <a:avLst/>
          </a:prstGeom>
        </p:spPr>
      </p:pic>
      <p:cxnSp>
        <p:nvCxnSpPr>
          <p:cNvPr id="4" name="Straight Connector 3">
            <a:extLst>
              <a:ext uri="{FF2B5EF4-FFF2-40B4-BE49-F238E27FC236}">
                <a16:creationId xmlns:a16="http://schemas.microsoft.com/office/drawing/2014/main" id="{A5E0359B-0BF1-9A46-BD6B-5D52ABC0CA99}"/>
              </a:ext>
            </a:extLst>
          </p:cNvPr>
          <p:cNvCxnSpPr/>
          <p:nvPr/>
        </p:nvCxnSpPr>
        <p:spPr>
          <a:xfrm>
            <a:off x="2423375" y="7304871"/>
            <a:ext cx="1364539" cy="0"/>
          </a:xfrm>
          <a:prstGeom prst="line">
            <a:avLst/>
          </a:prstGeom>
          <a:ln w="4572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5BC23616-AF07-A544-ABEF-9E760556D095}"/>
              </a:ext>
            </a:extLst>
          </p:cNvPr>
          <p:cNvSpPr>
            <a:spLocks noGrp="1"/>
          </p:cNvSpPr>
          <p:nvPr>
            <p:ph type="body" sz="quarter" idx="10" hasCustomPrompt="1"/>
          </p:nvPr>
        </p:nvSpPr>
        <p:spPr>
          <a:xfrm>
            <a:off x="2311569" y="2729132"/>
            <a:ext cx="18860308" cy="4227343"/>
          </a:xfrm>
        </p:spPr>
        <p:txBody>
          <a:bodyPr anchor="b">
            <a:normAutofit/>
          </a:bodyPr>
          <a:lstStyle>
            <a:lvl1pPr marL="0" indent="0">
              <a:buFontTx/>
              <a:buNone/>
              <a:defRPr sz="11000">
                <a:solidFill>
                  <a:schemeClr val="bg1"/>
                </a:solidFill>
                <a:latin typeface="+mj-lt"/>
              </a:defRPr>
            </a:lvl1pPr>
            <a:lvl2pPr marL="914171" indent="0">
              <a:buFontTx/>
              <a:buNone/>
              <a:defRPr>
                <a:solidFill>
                  <a:schemeClr val="bg1"/>
                </a:solidFill>
              </a:defRPr>
            </a:lvl2pPr>
            <a:lvl3pPr marL="1828343" indent="0">
              <a:buFontTx/>
              <a:buNone/>
              <a:defRPr>
                <a:solidFill>
                  <a:schemeClr val="bg1"/>
                </a:solidFill>
              </a:defRPr>
            </a:lvl3pPr>
            <a:lvl4pPr marL="2742514" indent="0">
              <a:buFontTx/>
              <a:buNone/>
              <a:defRPr>
                <a:solidFill>
                  <a:schemeClr val="bg1"/>
                </a:solidFill>
              </a:defRPr>
            </a:lvl4pPr>
            <a:lvl5pPr marL="3656685" indent="0">
              <a:buFontTx/>
              <a:buNone/>
              <a:defRPr>
                <a:solidFill>
                  <a:schemeClr val="bg1"/>
                </a:solidFill>
              </a:defRPr>
            </a:lvl5pPr>
          </a:lstStyle>
          <a:p>
            <a:pPr lvl="0"/>
            <a:r>
              <a:rPr lang="en-US"/>
              <a:t>Section Divider Slide</a:t>
            </a:r>
          </a:p>
        </p:txBody>
      </p:sp>
      <p:pic>
        <p:nvPicPr>
          <p:cNvPr id="5" name="Blue Background">
            <a:extLst>
              <a:ext uri="{FF2B5EF4-FFF2-40B4-BE49-F238E27FC236}">
                <a16:creationId xmlns:a16="http://schemas.microsoft.com/office/drawing/2014/main" id="{23AA3EF2-809D-C04F-A83D-9AF23043A576}"/>
              </a:ext>
            </a:extLst>
          </p:cNvPr>
          <p:cNvPicPr>
            <a:picLocks noChangeAspect="1"/>
          </p:cNvPicPr>
          <p:nvPr userDrawn="1"/>
        </p:nvPicPr>
        <p:blipFill>
          <a:blip r:embed="rId2">
            <a:extLst>
              <a:ext uri="{28A0092B-C50C-407E-A947-70E740481C1C}">
                <a14:useLocalDpi xmlns:a14="http://schemas.microsoft.com/office/drawing/2010/main" val="0"/>
              </a:ext>
            </a:extLst>
          </a:blip>
          <a:srcRect l="13" r="13"/>
          <a:stretch>
            <a:fillRect/>
          </a:stretch>
        </p:blipFill>
        <p:spPr>
          <a:xfrm>
            <a:off x="-1" y="3572"/>
            <a:ext cx="24377651" cy="13712428"/>
          </a:xfrm>
          <a:prstGeom prst="rect">
            <a:avLst/>
          </a:prstGeom>
        </p:spPr>
      </p:pic>
    </p:spTree>
    <p:extLst>
      <p:ext uri="{BB962C8B-B14F-4D97-AF65-F5344CB8AC3E}">
        <p14:creationId xmlns:p14="http://schemas.microsoft.com/office/powerpoint/2010/main" val="3353877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ull Page Text">
    <p:spTree>
      <p:nvGrpSpPr>
        <p:cNvPr id="1" name=""/>
        <p:cNvGrpSpPr/>
        <p:nvPr/>
      </p:nvGrpSpPr>
      <p:grpSpPr>
        <a:xfrm>
          <a:off x="0" y="0"/>
          <a:ext cx="0" cy="0"/>
          <a:chOff x="0" y="0"/>
          <a:chExt cx="0" cy="0"/>
        </a:xfrm>
      </p:grpSpPr>
      <p:sp>
        <p:nvSpPr>
          <p:cNvPr id="21" name="Text Placeholder">
            <a:extLst>
              <a:ext uri="{FF2B5EF4-FFF2-40B4-BE49-F238E27FC236}">
                <a16:creationId xmlns:a16="http://schemas.microsoft.com/office/drawing/2014/main" id="{A4B97A2B-8EC8-A147-AB5F-A6430820A154}"/>
              </a:ext>
            </a:extLst>
          </p:cNvPr>
          <p:cNvSpPr>
            <a:spLocks noGrp="1"/>
          </p:cNvSpPr>
          <p:nvPr>
            <p:ph type="body" sz="quarter" idx="62"/>
          </p:nvPr>
        </p:nvSpPr>
        <p:spPr>
          <a:xfrm>
            <a:off x="3514165" y="3567952"/>
            <a:ext cx="17341189" cy="8193741"/>
          </a:xfrm>
          <a:prstGeom prst="rect">
            <a:avLst/>
          </a:prstGeom>
        </p:spPr>
        <p:txBody>
          <a:bodyPr anchor="ctr">
            <a:normAutofit/>
          </a:bodyPr>
          <a:lstStyle>
            <a:lvl1pPr>
              <a:defRPr sz="5400">
                <a:latin typeface="+mn-lt"/>
              </a:defRPr>
            </a:lvl1pPr>
            <a:lvl2pPr>
              <a:defRPr sz="5400">
                <a:latin typeface="+mn-lt"/>
              </a:defRPr>
            </a:lvl2pPr>
            <a:lvl3pPr>
              <a:defRPr sz="5400">
                <a:latin typeface="+mn-lt"/>
              </a:defRPr>
            </a:lvl3pPr>
            <a:lvl4pPr>
              <a:defRPr sz="5400">
                <a:latin typeface="+mn-lt"/>
              </a:defRPr>
            </a:lvl4pPr>
            <a:lvl5pPr>
              <a:defRPr sz="5400">
                <a:latin typeface="+mn-lt"/>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a:extLst>
              <a:ext uri="{FF2B5EF4-FFF2-40B4-BE49-F238E27FC236}">
                <a16:creationId xmlns:a16="http://schemas.microsoft.com/office/drawing/2014/main" id="{47F37885-9A67-8444-BE11-D6BDD0865577}"/>
              </a:ext>
            </a:extLst>
          </p:cNvPr>
          <p:cNvSpPr>
            <a:spLocks noGrp="1"/>
          </p:cNvSpPr>
          <p:nvPr>
            <p:ph type="body" sz="quarter" idx="61" hasCustomPrompt="1"/>
          </p:nvPr>
        </p:nvSpPr>
        <p:spPr>
          <a:xfrm>
            <a:off x="1371599" y="745586"/>
            <a:ext cx="21529525" cy="1639231"/>
          </a:xfrm>
          <a:prstGeom prst="rect">
            <a:avLst/>
          </a:prstGeom>
        </p:spPr>
        <p:txBody>
          <a:bodyPr anchor="b">
            <a:normAutofit/>
          </a:bodyPr>
          <a:lstStyle>
            <a:lvl1pPr marL="0" indent="0" algn="ctr">
              <a:buNone/>
              <a:defRPr sz="8800" b="0" i="0">
                <a:latin typeface="+mj-lt"/>
                <a:cs typeface="Calibri" panose="020F0502020204030204" pitchFamily="34" charset="0"/>
              </a:defRPr>
            </a:lvl1pPr>
            <a:lvl2pPr>
              <a:defRPr sz="6800"/>
            </a:lvl2pPr>
            <a:lvl3pPr>
              <a:defRPr sz="6800"/>
            </a:lvl3pPr>
            <a:lvl4pPr>
              <a:defRPr sz="6800"/>
            </a:lvl4pPr>
            <a:lvl5pPr>
              <a:defRPr sz="6800"/>
            </a:lvl5pPr>
          </a:lstStyle>
          <a:p>
            <a:pPr lvl="0"/>
            <a:r>
              <a:rPr lang="en-US"/>
              <a:t>Slide Title</a:t>
            </a:r>
          </a:p>
        </p:txBody>
      </p:sp>
      <p:cxnSp>
        <p:nvCxnSpPr>
          <p:cNvPr id="9" name="Divider">
            <a:extLst>
              <a:ext uri="{FF2B5EF4-FFF2-40B4-BE49-F238E27FC236}">
                <a16:creationId xmlns:a16="http://schemas.microsoft.com/office/drawing/2014/main" id="{D1DA889B-201E-F64E-B33B-818780654564}"/>
              </a:ext>
            </a:extLst>
          </p:cNvPr>
          <p:cNvCxnSpPr/>
          <p:nvPr userDrawn="1"/>
        </p:nvCxnSpPr>
        <p:spPr>
          <a:xfrm>
            <a:off x="11427725" y="2547583"/>
            <a:ext cx="1364539" cy="0"/>
          </a:xfrm>
          <a:prstGeom prst="line">
            <a:avLst/>
          </a:prstGeom>
          <a:ln w="4572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Slide # Oval">
            <a:extLst>
              <a:ext uri="{FF2B5EF4-FFF2-40B4-BE49-F238E27FC236}">
                <a16:creationId xmlns:a16="http://schemas.microsoft.com/office/drawing/2014/main" id="{5B559599-263B-334F-A302-A55ECC02B85A}"/>
              </a:ext>
            </a:extLst>
          </p:cNvPr>
          <p:cNvSpPr>
            <a:spLocks noChangeAspect="1"/>
          </p:cNvSpPr>
          <p:nvPr userDrawn="1"/>
        </p:nvSpPr>
        <p:spPr>
          <a:xfrm>
            <a:off x="22901125" y="12300134"/>
            <a:ext cx="822960" cy="822960"/>
          </a:xfrm>
          <a:prstGeom prst="ellipse">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1">
                  <a:lumMod val="40000"/>
                  <a:lumOff val="60000"/>
                </a:schemeClr>
              </a:solidFill>
              <a:latin typeface="Calibri" panose="020F0502020204030204" pitchFamily="34" charset="0"/>
            </a:endParaRPr>
          </a:p>
        </p:txBody>
      </p:sp>
      <p:sp>
        <p:nvSpPr>
          <p:cNvPr id="12" name="Slide Number Placeholder 4">
            <a:extLst>
              <a:ext uri="{FF2B5EF4-FFF2-40B4-BE49-F238E27FC236}">
                <a16:creationId xmlns:a16="http://schemas.microsoft.com/office/drawing/2014/main" id="{F2278BE8-D282-9A42-AD8B-28A0653ED38A}"/>
              </a:ext>
            </a:extLst>
          </p:cNvPr>
          <p:cNvSpPr>
            <a:spLocks noGrp="1"/>
          </p:cNvSpPr>
          <p:nvPr>
            <p:ph type="sldNum" sz="quarter" idx="4"/>
          </p:nvPr>
        </p:nvSpPr>
        <p:spPr>
          <a:xfrm>
            <a:off x="22901124" y="12346489"/>
            <a:ext cx="822961" cy="730250"/>
          </a:xfrm>
          <a:prstGeom prst="rect">
            <a:avLst/>
          </a:prstGeom>
        </p:spPr>
        <p:txBody>
          <a:bodyPr vert="horz" lIns="91440" tIns="45720" rIns="91440" bIns="45720" rtlCol="0" anchor="ctr"/>
          <a:lstStyle>
            <a:lvl1pPr algn="ctr">
              <a:defRPr sz="2400">
                <a:solidFill>
                  <a:schemeClr val="bg1"/>
                </a:solidFill>
              </a:defRPr>
            </a:lvl1pPr>
          </a:lstStyle>
          <a:p>
            <a:fld id="{DB8F626C-CEBF-614D-89D9-D0BEA80BC35B}" type="slidenum">
              <a:rPr lang="en-US" smtClean="0"/>
              <a:pPr/>
              <a:t>‹#›</a:t>
            </a:fld>
            <a:endParaRPr lang="en-US"/>
          </a:p>
        </p:txBody>
      </p:sp>
    </p:spTree>
    <p:extLst>
      <p:ext uri="{BB962C8B-B14F-4D97-AF65-F5344CB8AC3E}">
        <p14:creationId xmlns:p14="http://schemas.microsoft.com/office/powerpoint/2010/main" val="151621674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age Text with Logo">
    <p:spTree>
      <p:nvGrpSpPr>
        <p:cNvPr id="1" name=""/>
        <p:cNvGrpSpPr/>
        <p:nvPr/>
      </p:nvGrpSpPr>
      <p:grpSpPr>
        <a:xfrm>
          <a:off x="0" y="0"/>
          <a:ext cx="0" cy="0"/>
          <a:chOff x="0" y="0"/>
          <a:chExt cx="0" cy="0"/>
        </a:xfrm>
      </p:grpSpPr>
      <p:sp>
        <p:nvSpPr>
          <p:cNvPr id="21" name="Text Placeholder">
            <a:extLst>
              <a:ext uri="{FF2B5EF4-FFF2-40B4-BE49-F238E27FC236}">
                <a16:creationId xmlns:a16="http://schemas.microsoft.com/office/drawing/2014/main" id="{A4B97A2B-8EC8-A147-AB5F-A6430820A154}"/>
              </a:ext>
            </a:extLst>
          </p:cNvPr>
          <p:cNvSpPr>
            <a:spLocks noGrp="1"/>
          </p:cNvSpPr>
          <p:nvPr>
            <p:ph type="body" sz="quarter" idx="62"/>
          </p:nvPr>
        </p:nvSpPr>
        <p:spPr>
          <a:xfrm>
            <a:off x="3514165" y="3567953"/>
            <a:ext cx="17341189" cy="7300938"/>
          </a:xfrm>
          <a:prstGeom prst="rect">
            <a:avLst/>
          </a:prstGeom>
        </p:spPr>
        <p:txBody>
          <a:bodyPr anchor="ctr">
            <a:normAutofit/>
          </a:bodyPr>
          <a:lstStyle>
            <a:lvl1pPr>
              <a:defRPr sz="5400">
                <a:latin typeface="+mn-lt"/>
              </a:defRPr>
            </a:lvl1pPr>
            <a:lvl2pPr>
              <a:defRPr sz="5400">
                <a:latin typeface="+mn-lt"/>
              </a:defRPr>
            </a:lvl2pPr>
            <a:lvl3pPr>
              <a:defRPr sz="5400">
                <a:latin typeface="+mn-lt"/>
              </a:defRPr>
            </a:lvl3pPr>
            <a:lvl4pPr>
              <a:defRPr sz="5400">
                <a:latin typeface="+mn-lt"/>
              </a:defRPr>
            </a:lvl4pPr>
            <a:lvl5pPr>
              <a:defRPr sz="5400">
                <a:latin typeface="+mn-lt"/>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a:extLst>
              <a:ext uri="{FF2B5EF4-FFF2-40B4-BE49-F238E27FC236}">
                <a16:creationId xmlns:a16="http://schemas.microsoft.com/office/drawing/2014/main" id="{47F37885-9A67-8444-BE11-D6BDD0865577}"/>
              </a:ext>
            </a:extLst>
          </p:cNvPr>
          <p:cNvSpPr>
            <a:spLocks noGrp="1"/>
          </p:cNvSpPr>
          <p:nvPr>
            <p:ph type="body" sz="quarter" idx="61" hasCustomPrompt="1"/>
          </p:nvPr>
        </p:nvSpPr>
        <p:spPr>
          <a:xfrm>
            <a:off x="1371599" y="745586"/>
            <a:ext cx="21529525" cy="1639231"/>
          </a:xfrm>
          <a:prstGeom prst="rect">
            <a:avLst/>
          </a:prstGeom>
        </p:spPr>
        <p:txBody>
          <a:bodyPr anchor="b">
            <a:normAutofit/>
          </a:bodyPr>
          <a:lstStyle>
            <a:lvl1pPr marL="0" indent="0" algn="ctr">
              <a:buNone/>
              <a:defRPr sz="8800" b="0" i="0">
                <a:latin typeface="+mj-lt"/>
                <a:cs typeface="Calibri" panose="020F0502020204030204" pitchFamily="34" charset="0"/>
              </a:defRPr>
            </a:lvl1pPr>
            <a:lvl2pPr>
              <a:defRPr sz="6800"/>
            </a:lvl2pPr>
            <a:lvl3pPr>
              <a:defRPr sz="6800"/>
            </a:lvl3pPr>
            <a:lvl4pPr>
              <a:defRPr sz="6800"/>
            </a:lvl4pPr>
            <a:lvl5pPr>
              <a:defRPr sz="6800"/>
            </a:lvl5pPr>
          </a:lstStyle>
          <a:p>
            <a:pPr lvl="0"/>
            <a:r>
              <a:rPr lang="en-US"/>
              <a:t>Slide Title</a:t>
            </a:r>
          </a:p>
        </p:txBody>
      </p:sp>
      <p:sp>
        <p:nvSpPr>
          <p:cNvPr id="13" name="Slide # Oval">
            <a:extLst>
              <a:ext uri="{FF2B5EF4-FFF2-40B4-BE49-F238E27FC236}">
                <a16:creationId xmlns:a16="http://schemas.microsoft.com/office/drawing/2014/main" id="{72448458-1AD9-684A-8287-C42AB818117C}"/>
              </a:ext>
            </a:extLst>
          </p:cNvPr>
          <p:cNvSpPr>
            <a:spLocks noChangeAspect="1"/>
          </p:cNvSpPr>
          <p:nvPr userDrawn="1"/>
        </p:nvSpPr>
        <p:spPr>
          <a:xfrm>
            <a:off x="22901125" y="12300134"/>
            <a:ext cx="822960" cy="822960"/>
          </a:xfrm>
          <a:prstGeom prst="ellipse">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1">
                  <a:lumMod val="40000"/>
                  <a:lumOff val="60000"/>
                </a:schemeClr>
              </a:solidFill>
              <a:latin typeface="Calibri" panose="020F0502020204030204" pitchFamily="34" charset="0"/>
            </a:endParaRPr>
          </a:p>
        </p:txBody>
      </p:sp>
      <p:sp>
        <p:nvSpPr>
          <p:cNvPr id="14" name="Slide Number Placeholder 4">
            <a:extLst>
              <a:ext uri="{FF2B5EF4-FFF2-40B4-BE49-F238E27FC236}">
                <a16:creationId xmlns:a16="http://schemas.microsoft.com/office/drawing/2014/main" id="{FA9F34A9-978C-4E41-ADCC-EA88787BD464}"/>
              </a:ext>
            </a:extLst>
          </p:cNvPr>
          <p:cNvSpPr>
            <a:spLocks noGrp="1"/>
          </p:cNvSpPr>
          <p:nvPr>
            <p:ph type="sldNum" sz="quarter" idx="4"/>
          </p:nvPr>
        </p:nvSpPr>
        <p:spPr>
          <a:xfrm>
            <a:off x="22901124" y="12346489"/>
            <a:ext cx="822961" cy="730250"/>
          </a:xfrm>
          <a:prstGeom prst="rect">
            <a:avLst/>
          </a:prstGeom>
        </p:spPr>
        <p:txBody>
          <a:bodyPr vert="horz" lIns="91440" tIns="45720" rIns="91440" bIns="45720" rtlCol="0" anchor="ctr"/>
          <a:lstStyle>
            <a:lvl1pPr algn="ctr">
              <a:defRPr sz="2400">
                <a:solidFill>
                  <a:schemeClr val="bg1"/>
                </a:solidFill>
              </a:defRPr>
            </a:lvl1pPr>
          </a:lstStyle>
          <a:p>
            <a:fld id="{DB8F626C-CEBF-614D-89D9-D0BEA80BC35B}" type="slidenum">
              <a:rPr lang="en-US" smtClean="0"/>
              <a:pPr/>
              <a:t>‹#›</a:t>
            </a:fld>
            <a:endParaRPr lang="en-US"/>
          </a:p>
        </p:txBody>
      </p:sp>
      <p:cxnSp>
        <p:nvCxnSpPr>
          <p:cNvPr id="9" name="Divider">
            <a:extLst>
              <a:ext uri="{FF2B5EF4-FFF2-40B4-BE49-F238E27FC236}">
                <a16:creationId xmlns:a16="http://schemas.microsoft.com/office/drawing/2014/main" id="{D1DA889B-201E-F64E-B33B-818780654564}"/>
              </a:ext>
            </a:extLst>
          </p:cNvPr>
          <p:cNvCxnSpPr/>
          <p:nvPr userDrawn="1"/>
        </p:nvCxnSpPr>
        <p:spPr>
          <a:xfrm>
            <a:off x="11427725" y="2547583"/>
            <a:ext cx="1364539" cy="0"/>
          </a:xfrm>
          <a:prstGeom prst="line">
            <a:avLst/>
          </a:prstGeom>
          <a:ln w="4572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Logo">
            <a:extLst>
              <a:ext uri="{FF2B5EF4-FFF2-40B4-BE49-F238E27FC236}">
                <a16:creationId xmlns:a16="http://schemas.microsoft.com/office/drawing/2014/main" id="{546512F2-674D-E642-6250-43A022B970B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53565" y="12352374"/>
            <a:ext cx="2805252" cy="953785"/>
          </a:xfrm>
          <a:prstGeom prst="rect">
            <a:avLst/>
          </a:prstGeom>
        </p:spPr>
      </p:pic>
    </p:spTree>
    <p:extLst>
      <p:ext uri="{BB962C8B-B14F-4D97-AF65-F5344CB8AC3E}">
        <p14:creationId xmlns:p14="http://schemas.microsoft.com/office/powerpoint/2010/main" val="26577288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fault (Text &amp; Graphics) with Logo">
    <p:spTree>
      <p:nvGrpSpPr>
        <p:cNvPr id="1" name=""/>
        <p:cNvGrpSpPr/>
        <p:nvPr/>
      </p:nvGrpSpPr>
      <p:grpSpPr>
        <a:xfrm>
          <a:off x="0" y="0"/>
          <a:ext cx="0" cy="0"/>
          <a:chOff x="0" y="0"/>
          <a:chExt cx="0" cy="0"/>
        </a:xfrm>
      </p:grpSpPr>
      <p:cxnSp>
        <p:nvCxnSpPr>
          <p:cNvPr id="10" name="Divider">
            <a:extLst>
              <a:ext uri="{FF2B5EF4-FFF2-40B4-BE49-F238E27FC236}">
                <a16:creationId xmlns:a16="http://schemas.microsoft.com/office/drawing/2014/main" id="{AC0D3888-9C69-6B4E-A8CD-A38CE345D1F7}"/>
              </a:ext>
            </a:extLst>
          </p:cNvPr>
          <p:cNvCxnSpPr/>
          <p:nvPr/>
        </p:nvCxnSpPr>
        <p:spPr>
          <a:xfrm>
            <a:off x="11427725" y="2575717"/>
            <a:ext cx="1364539" cy="0"/>
          </a:xfrm>
          <a:prstGeom prst="line">
            <a:avLst/>
          </a:prstGeom>
          <a:ln w="4572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a:extLst>
              <a:ext uri="{FF2B5EF4-FFF2-40B4-BE49-F238E27FC236}">
                <a16:creationId xmlns:a16="http://schemas.microsoft.com/office/drawing/2014/main" id="{42D8FD8F-620D-B54A-B5EB-AE222DDE48C0}"/>
              </a:ext>
            </a:extLst>
          </p:cNvPr>
          <p:cNvSpPr>
            <a:spLocks noGrp="1"/>
          </p:cNvSpPr>
          <p:nvPr>
            <p:ph type="body" sz="quarter" idx="61" hasCustomPrompt="1"/>
          </p:nvPr>
        </p:nvSpPr>
        <p:spPr>
          <a:xfrm>
            <a:off x="1371599" y="773720"/>
            <a:ext cx="21529525" cy="1639231"/>
          </a:xfrm>
          <a:prstGeom prst="rect">
            <a:avLst/>
          </a:prstGeom>
        </p:spPr>
        <p:txBody>
          <a:bodyPr anchor="b">
            <a:normAutofit/>
          </a:bodyPr>
          <a:lstStyle>
            <a:lvl1pPr marL="0" indent="0" algn="ctr">
              <a:buNone/>
              <a:defRPr sz="8800" b="0" i="0">
                <a:latin typeface="+mj-lt"/>
                <a:cs typeface="Calibri" panose="020F0502020204030204" pitchFamily="34" charset="0"/>
              </a:defRPr>
            </a:lvl1pPr>
            <a:lvl2pPr>
              <a:defRPr sz="6800"/>
            </a:lvl2pPr>
            <a:lvl3pPr>
              <a:defRPr sz="6800"/>
            </a:lvl3pPr>
            <a:lvl4pPr>
              <a:defRPr sz="6800"/>
            </a:lvl4pPr>
            <a:lvl5pPr>
              <a:defRPr sz="6800"/>
            </a:lvl5pPr>
          </a:lstStyle>
          <a:p>
            <a:pPr lvl="0"/>
            <a:r>
              <a:rPr lang="en-US"/>
              <a:t>Slide Title</a:t>
            </a:r>
          </a:p>
        </p:txBody>
      </p:sp>
      <p:sp>
        <p:nvSpPr>
          <p:cNvPr id="18" name="Content Placeholder">
            <a:extLst>
              <a:ext uri="{FF2B5EF4-FFF2-40B4-BE49-F238E27FC236}">
                <a16:creationId xmlns:a16="http://schemas.microsoft.com/office/drawing/2014/main" id="{3C255E06-1DA3-234C-82BE-730868964FA2}"/>
              </a:ext>
            </a:extLst>
          </p:cNvPr>
          <p:cNvSpPr>
            <a:spLocks noGrp="1"/>
          </p:cNvSpPr>
          <p:nvPr>
            <p:ph sz="quarter" idx="63"/>
          </p:nvPr>
        </p:nvSpPr>
        <p:spPr>
          <a:xfrm>
            <a:off x="12188825" y="3475038"/>
            <a:ext cx="11517464" cy="8322514"/>
          </a:xfrm>
          <a:prstGeom prst="rect">
            <a:avLst/>
          </a:prstGeom>
        </p:spPr>
        <p:txBody>
          <a:bodyPr>
            <a:normAutofit/>
          </a:bodyPr>
          <a:lstStyle>
            <a:lvl1pPr marL="0" indent="0">
              <a:buNone/>
              <a:defRPr sz="3200"/>
            </a:lvl1pPr>
          </a:lstStyle>
          <a:p>
            <a:pPr lvl="0"/>
            <a:r>
              <a:rPr lang="en-US"/>
              <a:t>Click to edit Master text styles</a:t>
            </a:r>
          </a:p>
        </p:txBody>
      </p:sp>
      <p:sp>
        <p:nvSpPr>
          <p:cNvPr id="19" name="Text Placeholder">
            <a:extLst>
              <a:ext uri="{FF2B5EF4-FFF2-40B4-BE49-F238E27FC236}">
                <a16:creationId xmlns:a16="http://schemas.microsoft.com/office/drawing/2014/main" id="{E573DBFD-5EB9-2347-A8EE-9DD267B8759B}"/>
              </a:ext>
            </a:extLst>
          </p:cNvPr>
          <p:cNvSpPr>
            <a:spLocks noGrp="1"/>
          </p:cNvSpPr>
          <p:nvPr>
            <p:ph type="body" sz="quarter" idx="62"/>
          </p:nvPr>
        </p:nvSpPr>
        <p:spPr>
          <a:xfrm>
            <a:off x="1371600" y="3474721"/>
            <a:ext cx="10056125" cy="7665562"/>
          </a:xfrm>
          <a:prstGeom prst="rect">
            <a:avLst/>
          </a:prstGeom>
        </p:spPr>
        <p:txBody>
          <a:bodyPr>
            <a:normAutofit/>
          </a:bodyPr>
          <a:lstStyle>
            <a:lvl1pPr marL="571500" indent="-571500">
              <a:lnSpc>
                <a:spcPts val="5200"/>
              </a:lnSpc>
              <a:spcBef>
                <a:spcPts val="2400"/>
              </a:spcBef>
              <a:buFont typeface="Arial" panose="020B0604020202020204" pitchFamily="34" charset="0"/>
              <a:buChar char="•"/>
              <a:defRPr sz="5400"/>
            </a:lvl1pPr>
            <a:lvl2pPr marL="1371257" indent="-457086">
              <a:lnSpc>
                <a:spcPts val="5200"/>
              </a:lnSpc>
              <a:spcBef>
                <a:spcPts val="2400"/>
              </a:spcBef>
              <a:buFont typeface="Arial" panose="020B0604020202020204" pitchFamily="34" charset="0"/>
              <a:buChar char="•"/>
              <a:defRPr sz="5400"/>
            </a:lvl2pPr>
            <a:lvl3pPr marL="2285429" indent="-457086">
              <a:lnSpc>
                <a:spcPts val="5200"/>
              </a:lnSpc>
              <a:spcBef>
                <a:spcPts val="2400"/>
              </a:spcBef>
              <a:buFont typeface="Arial" panose="020B0604020202020204" pitchFamily="34" charset="0"/>
              <a:buChar char="•"/>
              <a:defRPr sz="5400"/>
            </a:lvl3pPr>
            <a:lvl4pPr marL="3199600" indent="-457086">
              <a:lnSpc>
                <a:spcPts val="5200"/>
              </a:lnSpc>
              <a:spcBef>
                <a:spcPts val="2400"/>
              </a:spcBef>
              <a:buFont typeface="Arial" panose="020B0604020202020204" pitchFamily="34" charset="0"/>
              <a:buChar char="•"/>
              <a:defRPr sz="5400"/>
            </a:lvl4pPr>
            <a:lvl5pPr marL="4113771" indent="-457086">
              <a:buFont typeface="Arial" panose="020B0604020202020204" pitchFamily="34" charset="0"/>
              <a:buChar char="•"/>
              <a:defRPr sz="5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 Oval">
            <a:extLst>
              <a:ext uri="{FF2B5EF4-FFF2-40B4-BE49-F238E27FC236}">
                <a16:creationId xmlns:a16="http://schemas.microsoft.com/office/drawing/2014/main" id="{7036AD4E-BC3B-AA48-8652-BCE116FC702C}"/>
              </a:ext>
            </a:extLst>
          </p:cNvPr>
          <p:cNvSpPr>
            <a:spLocks noChangeAspect="1"/>
          </p:cNvSpPr>
          <p:nvPr/>
        </p:nvSpPr>
        <p:spPr>
          <a:xfrm>
            <a:off x="22901125" y="12300134"/>
            <a:ext cx="822960" cy="822960"/>
          </a:xfrm>
          <a:prstGeom prst="ellipse">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1">
                  <a:lumMod val="40000"/>
                  <a:lumOff val="60000"/>
                </a:schemeClr>
              </a:solidFill>
              <a:latin typeface="Calibri" panose="020F0502020204030204" pitchFamily="34" charset="0"/>
            </a:endParaRPr>
          </a:p>
        </p:txBody>
      </p:sp>
      <p:sp>
        <p:nvSpPr>
          <p:cNvPr id="12" name="Slide Number Placeholder 4">
            <a:extLst>
              <a:ext uri="{FF2B5EF4-FFF2-40B4-BE49-F238E27FC236}">
                <a16:creationId xmlns:a16="http://schemas.microsoft.com/office/drawing/2014/main" id="{AD1A8140-3D99-C24B-B914-A466EF7E8B52}"/>
              </a:ext>
            </a:extLst>
          </p:cNvPr>
          <p:cNvSpPr>
            <a:spLocks noGrp="1"/>
          </p:cNvSpPr>
          <p:nvPr>
            <p:ph type="sldNum" sz="quarter" idx="4"/>
          </p:nvPr>
        </p:nvSpPr>
        <p:spPr>
          <a:xfrm>
            <a:off x="22901124" y="12346489"/>
            <a:ext cx="822961" cy="730250"/>
          </a:xfrm>
          <a:prstGeom prst="rect">
            <a:avLst/>
          </a:prstGeom>
        </p:spPr>
        <p:txBody>
          <a:bodyPr vert="horz" lIns="91440" tIns="45720" rIns="91440" bIns="45720" rtlCol="0" anchor="ctr"/>
          <a:lstStyle>
            <a:lvl1pPr algn="ctr">
              <a:defRPr sz="2400">
                <a:solidFill>
                  <a:schemeClr val="bg1"/>
                </a:solidFill>
              </a:defRPr>
            </a:lvl1pPr>
          </a:lstStyle>
          <a:p>
            <a:fld id="{DB8F626C-CEBF-614D-89D9-D0BEA80BC35B}" type="slidenum">
              <a:rPr lang="en-US" smtClean="0"/>
              <a:pPr/>
              <a:t>‹#›</a:t>
            </a:fld>
            <a:endParaRPr lang="en-US"/>
          </a:p>
        </p:txBody>
      </p:sp>
      <p:pic>
        <p:nvPicPr>
          <p:cNvPr id="14" name="Logo">
            <a:extLst>
              <a:ext uri="{FF2B5EF4-FFF2-40B4-BE49-F238E27FC236}">
                <a16:creationId xmlns:a16="http://schemas.microsoft.com/office/drawing/2014/main" id="{0967622B-27A1-8A48-ABA2-06B5AD48898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53565" y="12352374"/>
            <a:ext cx="2805252" cy="953785"/>
          </a:xfrm>
          <a:prstGeom prst="rect">
            <a:avLst/>
          </a:prstGeom>
        </p:spPr>
      </p:pic>
    </p:spTree>
    <p:extLst>
      <p:ext uri="{BB962C8B-B14F-4D97-AF65-F5344CB8AC3E}">
        <p14:creationId xmlns:p14="http://schemas.microsoft.com/office/powerpoint/2010/main" val="26389295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with Logo">
    <p:spTree>
      <p:nvGrpSpPr>
        <p:cNvPr id="1" name=""/>
        <p:cNvGrpSpPr/>
        <p:nvPr/>
      </p:nvGrpSpPr>
      <p:grpSpPr>
        <a:xfrm>
          <a:off x="0" y="0"/>
          <a:ext cx="0" cy="0"/>
          <a:chOff x="0" y="0"/>
          <a:chExt cx="0" cy="0"/>
        </a:xfrm>
      </p:grpSpPr>
      <p:sp>
        <p:nvSpPr>
          <p:cNvPr id="5" name="Slide # Oval">
            <a:extLst>
              <a:ext uri="{FF2B5EF4-FFF2-40B4-BE49-F238E27FC236}">
                <a16:creationId xmlns:a16="http://schemas.microsoft.com/office/drawing/2014/main" id="{2CCBEA3F-5C72-844C-8D1D-22150D75C93A}"/>
              </a:ext>
            </a:extLst>
          </p:cNvPr>
          <p:cNvSpPr>
            <a:spLocks noChangeAspect="1"/>
          </p:cNvSpPr>
          <p:nvPr/>
        </p:nvSpPr>
        <p:spPr>
          <a:xfrm>
            <a:off x="22901125" y="12300134"/>
            <a:ext cx="822960" cy="822960"/>
          </a:xfrm>
          <a:prstGeom prst="ellipse">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1">
                  <a:lumMod val="40000"/>
                  <a:lumOff val="60000"/>
                </a:schemeClr>
              </a:solidFill>
              <a:latin typeface="Calibri" panose="020F0502020204030204" pitchFamily="34" charset="0"/>
            </a:endParaRPr>
          </a:p>
        </p:txBody>
      </p:sp>
      <p:sp>
        <p:nvSpPr>
          <p:cNvPr id="6" name="Slide Number Placeholder 4">
            <a:extLst>
              <a:ext uri="{FF2B5EF4-FFF2-40B4-BE49-F238E27FC236}">
                <a16:creationId xmlns:a16="http://schemas.microsoft.com/office/drawing/2014/main" id="{219F05B3-4332-4847-AE56-24CE7DC5F623}"/>
              </a:ext>
            </a:extLst>
          </p:cNvPr>
          <p:cNvSpPr>
            <a:spLocks noGrp="1"/>
          </p:cNvSpPr>
          <p:nvPr>
            <p:ph type="sldNum" sz="quarter" idx="4"/>
          </p:nvPr>
        </p:nvSpPr>
        <p:spPr>
          <a:xfrm>
            <a:off x="22901124" y="12346489"/>
            <a:ext cx="822961" cy="730250"/>
          </a:xfrm>
          <a:prstGeom prst="rect">
            <a:avLst/>
          </a:prstGeom>
        </p:spPr>
        <p:txBody>
          <a:bodyPr vert="horz" lIns="91440" tIns="45720" rIns="91440" bIns="45720" rtlCol="0" anchor="ctr"/>
          <a:lstStyle>
            <a:lvl1pPr algn="ctr">
              <a:defRPr sz="2400">
                <a:solidFill>
                  <a:schemeClr val="bg1"/>
                </a:solidFill>
              </a:defRPr>
            </a:lvl1pPr>
          </a:lstStyle>
          <a:p>
            <a:fld id="{DB8F626C-CEBF-614D-89D9-D0BEA80BC35B}" type="slidenum">
              <a:rPr lang="en-US" smtClean="0"/>
              <a:pPr/>
              <a:t>‹#›</a:t>
            </a:fld>
            <a:endParaRPr lang="en-US"/>
          </a:p>
        </p:txBody>
      </p:sp>
      <p:pic>
        <p:nvPicPr>
          <p:cNvPr id="2" name="Logo">
            <a:extLst>
              <a:ext uri="{FF2B5EF4-FFF2-40B4-BE49-F238E27FC236}">
                <a16:creationId xmlns:a16="http://schemas.microsoft.com/office/drawing/2014/main" id="{BC4AB5E4-1130-BDD8-FF7C-37B17AEA3D3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53565" y="12352374"/>
            <a:ext cx="2805252" cy="953785"/>
          </a:xfrm>
          <a:prstGeom prst="rect">
            <a:avLst/>
          </a:prstGeom>
        </p:spPr>
      </p:pic>
    </p:spTree>
    <p:extLst>
      <p:ext uri="{BB962C8B-B14F-4D97-AF65-F5344CB8AC3E}">
        <p14:creationId xmlns:p14="http://schemas.microsoft.com/office/powerpoint/2010/main" val="17681463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528653"/>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8" r:id="rId3"/>
    <p:sldLayoutId id="2147484249" r:id="rId4"/>
    <p:sldLayoutId id="2147484250" r:id="rId5"/>
    <p:sldLayoutId id="2147484251" r:id="rId6"/>
    <p:sldLayoutId id="2147484257" r:id="rId7"/>
    <p:sldLayoutId id="2147484259" r:id="rId8"/>
    <p:sldLayoutId id="2147484258" r:id="rId9"/>
    <p:sldLayoutId id="2147484260" r:id="rId10"/>
    <p:sldLayoutId id="2147484261" r:id="rId11"/>
    <p:sldLayoutId id="2147484262" r:id="rId12"/>
    <p:sldLayoutId id="2147484289" r:id="rId13"/>
  </p:sldLayoutIdLst>
  <p:hf hdr="0" ftr="0" dt="0"/>
  <p:txStyles>
    <p:titleStyle>
      <a:lvl1pPr algn="l" defTabSz="1828343" rtl="0" eaLnBrk="1" latinLnBrk="0" hangingPunct="1">
        <a:lnSpc>
          <a:spcPct val="90000"/>
        </a:lnSpc>
        <a:spcBef>
          <a:spcPct val="0"/>
        </a:spcBef>
        <a:buNone/>
        <a:defRPr sz="6800" b="0" i="0" kern="1200">
          <a:solidFill>
            <a:schemeClr val="tx1"/>
          </a:solidFill>
          <a:latin typeface="+mj-lt"/>
          <a:ea typeface="+mj-ea"/>
          <a:cs typeface="Calibri" panose="020F0502020204030204" pitchFamily="34" charset="0"/>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4800" b="0" i="0" kern="1200">
          <a:solidFill>
            <a:schemeClr val="tx1"/>
          </a:solidFill>
          <a:latin typeface="+mn-lt"/>
          <a:ea typeface="+mn-ea"/>
          <a:cs typeface="Calibri" panose="020F0502020204030204" pitchFamily="34"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Calibri" panose="020F0502020204030204" pitchFamily="34"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Calibri" panose="020F0502020204030204" pitchFamily="34"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Calibri" panose="020F0502020204030204" pitchFamily="34"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Calibri" panose="020F050202020403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75965" y="730253"/>
            <a:ext cx="21025723"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800"/>
              <a:buFont typeface="Century Gothic"/>
              <a:buNone/>
              <a:defRPr sz="68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675965" y="3651250"/>
            <a:ext cx="21025723" cy="8702676"/>
          </a:xfrm>
          <a:prstGeom prst="rect">
            <a:avLst/>
          </a:prstGeom>
          <a:noFill/>
          <a:ln>
            <a:noFill/>
          </a:ln>
        </p:spPr>
        <p:txBody>
          <a:bodyPr spcFirstLastPara="1" wrap="square" lIns="91425" tIns="45700" rIns="91425" bIns="45700" anchor="t" anchorCtr="0">
            <a:normAutofit/>
          </a:bodyPr>
          <a:lstStyle>
            <a:lvl1pPr marL="457200" marR="0" lvl="0" indent="-533400" algn="l" rtl="0">
              <a:lnSpc>
                <a:spcPct val="90000"/>
              </a:lnSpc>
              <a:spcBef>
                <a:spcPts val="2000"/>
              </a:spcBef>
              <a:spcAft>
                <a:spcPts val="0"/>
              </a:spcAft>
              <a:buClr>
                <a:schemeClr val="dk1"/>
              </a:buClr>
              <a:buSzPts val="4800"/>
              <a:buFont typeface="Arial"/>
              <a:buChar char="•"/>
              <a:defRPr sz="4800" b="0" i="0" u="none" strike="noStrike" cap="none">
                <a:solidFill>
                  <a:schemeClr val="dk1"/>
                </a:solidFill>
                <a:latin typeface="Century Gothic"/>
                <a:ea typeface="Century Gothic"/>
                <a:cs typeface="Century Gothic"/>
                <a:sym typeface="Century Gothic"/>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entury Gothic"/>
                <a:ea typeface="Century Gothic"/>
                <a:cs typeface="Century Gothic"/>
                <a:sym typeface="Century Gothic"/>
              </a:defRPr>
            </a:lvl2pPr>
            <a:lvl3pPr marL="1371600" marR="0" lvl="2"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entury Gothic"/>
                <a:ea typeface="Century Gothic"/>
                <a:cs typeface="Century Gothic"/>
                <a:sym typeface="Century Gothic"/>
              </a:defRPr>
            </a:lvl3pPr>
            <a:lvl4pPr marL="1828800" marR="0" lvl="3"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entury Gothic"/>
                <a:ea typeface="Century Gothic"/>
                <a:cs typeface="Century Gothic"/>
                <a:sym typeface="Century Gothic"/>
              </a:defRPr>
            </a:lvl4pPr>
            <a:lvl5pPr marL="2286000" marR="0" lvl="4"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entury Gothic"/>
                <a:ea typeface="Century Gothic"/>
                <a:cs typeface="Century Gothic"/>
                <a:sym typeface="Century Gothic"/>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pic>
        <p:nvPicPr>
          <p:cNvPr id="2" name="Logo">
            <a:extLst>
              <a:ext uri="{FF2B5EF4-FFF2-40B4-BE49-F238E27FC236}">
                <a16:creationId xmlns:a16="http://schemas.microsoft.com/office/drawing/2014/main" id="{491E4A79-7392-6B0C-92AA-454A6B233CA2}"/>
              </a:ext>
            </a:extLst>
          </p:cNvPr>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653565" y="12352374"/>
            <a:ext cx="2805252" cy="953785"/>
          </a:xfrm>
          <a:prstGeom prst="rect">
            <a:avLst/>
          </a:prstGeom>
        </p:spPr>
      </p:pic>
    </p:spTree>
    <p:extLst>
      <p:ext uri="{BB962C8B-B14F-4D97-AF65-F5344CB8AC3E}">
        <p14:creationId xmlns:p14="http://schemas.microsoft.com/office/powerpoint/2010/main" val="2698639525"/>
      </p:ext>
    </p:extLst>
  </p:cSld>
  <p:clrMap bg1="lt1" tx1="dk1" bg2="dk2" tx2="lt2" accent1="accent1" accent2="accent2" accent3="accent3" accent4="accent4" accent5="accent5" accent6="accent6" hlink="hlink" folHlink="folHlink"/>
  <p:sldLayoutIdLst>
    <p:sldLayoutId id="2147484277" r:id="rId1"/>
    <p:sldLayoutId id="2147484278"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9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emf"/><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hyperlink" Target="https://climatekids.nasa.gov/greenhouse-effect/"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8.emf"/><Relationship Id="rId5" Type="http://schemas.openxmlformats.org/officeDocument/2006/relationships/oleObject" Target="../embeddings/oleObject4.bin"/><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8.emf"/><Relationship Id="rId5" Type="http://schemas.openxmlformats.org/officeDocument/2006/relationships/oleObject" Target="../embeddings/oleObject5.bin"/><Relationship Id="rId4" Type="http://schemas.openxmlformats.org/officeDocument/2006/relationships/hyperlink" Target="https://ww2.arb.ca.gov/ghg-inventory-dat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7.bin"/><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8.emf"/><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hyperlink" Target="https://go.energycenter.org/rs/157-ILH-029/images/EVS36_Impact_of_Charging_Stations_on_LD_EV_Adoption_and_Rebates_in_California.pdf" TargetMode="External"/><Relationship Id="rId2" Type="http://schemas.openxmlformats.org/officeDocument/2006/relationships/hyperlink" Target="https://energycenter.org/thought-leadership/blog/incentives-resource-guides-can-expand-access-ev-charging" TargetMode="External"/><Relationship Id="rId1" Type="http://schemas.openxmlformats.org/officeDocument/2006/relationships/slideLayout" Target="../slideLayouts/slideLayout11.xml"/><Relationship Id="rId5" Type="http://schemas.openxmlformats.org/officeDocument/2006/relationships/image" Target="../media/image28.emf"/><Relationship Id="rId4"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hyperlink" Target="https://e2.org/reports/clean-jobs-better-jobs/" TargetMode="Externa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2.bin"/><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3.bin"/><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6.bin"/><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hyperlink" Target="https://www.iren.gov/163/Energy-Fellowship" TargetMode="External"/><Relationship Id="rId3" Type="http://schemas.openxmlformats.org/officeDocument/2006/relationships/hyperlink" Target="https://energycenter.org/thought-leadership" TargetMode="External"/><Relationship Id="rId7" Type="http://schemas.openxmlformats.org/officeDocument/2006/relationships/hyperlink" Target="https://driveclean.ca.gov/" TargetMode="External"/><Relationship Id="rId2" Type="http://schemas.openxmlformats.org/officeDocument/2006/relationships/hyperlink" Target="https://www.thriveinlandsocal.org/" TargetMode="External"/><Relationship Id="rId1" Type="http://schemas.openxmlformats.org/officeDocument/2006/relationships/slideLayout" Target="../slideLayouts/slideLayout7.xml"/><Relationship Id="rId6" Type="http://schemas.openxmlformats.org/officeDocument/2006/relationships/hyperlink" Target="https://www.sce.com/residential/generating-your-own-power" TargetMode="External"/><Relationship Id="rId5" Type="http://schemas.openxmlformats.org/officeDocument/2006/relationships/hyperlink" Target="https://evrebates.sce.com/?utm_source=ggl&amp;utm_medium=ppc&amp;utm_id=poev&amp;utm_content=2122_mkt_res&amp;ecid=ppc~ggl~poev~mkt~res~11523&amp;gad_source=1&amp;gclid=Cj0KCQjwqpSwBhClARIsADlZ_TkOg_km49a_NZLNWXXYud8vrdZI1R5lDeQ_dTxekAYpV1RGYfhuMW8aApNSEALw_wcB&amp;gclsrc=aw.ds" TargetMode="External"/><Relationship Id="rId10" Type="http://schemas.openxmlformats.org/officeDocument/2006/relationships/image" Target="../media/image28.emf"/><Relationship Id="rId4" Type="http://schemas.openxmlformats.org/officeDocument/2006/relationships/hyperlink" Target="https://energycenter.org/energy-loop-newsletter" TargetMode="External"/><Relationship Id="rId9" Type="http://schemas.openxmlformats.org/officeDocument/2006/relationships/oleObject" Target="../embeddings/oleObject18.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58.png"/><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59.png"/><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60.png"/><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 Id="rId6" Type="http://schemas.openxmlformats.org/officeDocument/2006/relationships/image" Target="../media/image28.emf"/><Relationship Id="rId5" Type="http://schemas.openxmlformats.org/officeDocument/2006/relationships/oleObject" Target="../embeddings/oleObject22.bin"/><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newsroom.socalgas.com/press-release/us-department-of-energy-makes-historic-award-for-a-regional-clean-hydrogen-hub-in" TargetMode="Externa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64.png"/><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CCC84F-0823-EB46-9403-2A107F5692E4}"/>
              </a:ext>
            </a:extLst>
          </p:cNvPr>
          <p:cNvSpPr>
            <a:spLocks noGrp="1"/>
          </p:cNvSpPr>
          <p:nvPr>
            <p:ph type="ctrTitle"/>
          </p:nvPr>
        </p:nvSpPr>
        <p:spPr/>
        <p:txBody>
          <a:bodyPr/>
          <a:lstStyle/>
          <a:p>
            <a:r>
              <a:rPr lang="en-US"/>
              <a:t>Accelerating the Clean Energy Transition in Inland SoCal</a:t>
            </a:r>
          </a:p>
        </p:txBody>
      </p:sp>
      <p:sp>
        <p:nvSpPr>
          <p:cNvPr id="6" name="Subtitle 5">
            <a:extLst>
              <a:ext uri="{FF2B5EF4-FFF2-40B4-BE49-F238E27FC236}">
                <a16:creationId xmlns:a16="http://schemas.microsoft.com/office/drawing/2014/main" id="{8276D156-9BF1-364F-9A97-693A1FBA49E8}"/>
              </a:ext>
            </a:extLst>
          </p:cNvPr>
          <p:cNvSpPr>
            <a:spLocks noGrp="1"/>
          </p:cNvSpPr>
          <p:nvPr>
            <p:ph type="subTitle" idx="1"/>
          </p:nvPr>
        </p:nvSpPr>
        <p:spPr>
          <a:xfrm>
            <a:off x="2021094" y="6411752"/>
            <a:ext cx="20335461" cy="2406783"/>
          </a:xfrm>
        </p:spPr>
        <p:txBody>
          <a:bodyPr/>
          <a:lstStyle/>
          <a:p>
            <a:r>
              <a:rPr lang="en-US"/>
              <a:t>Discussion of climate, energy, and environmental trends in Inland SoCal, and how CSE and Thrive Inland SoCal are working with our communities  to invest in a better future</a:t>
            </a:r>
          </a:p>
        </p:txBody>
      </p:sp>
      <p:sp>
        <p:nvSpPr>
          <p:cNvPr id="2" name="Text Placeholder 1">
            <a:extLst>
              <a:ext uri="{FF2B5EF4-FFF2-40B4-BE49-F238E27FC236}">
                <a16:creationId xmlns:a16="http://schemas.microsoft.com/office/drawing/2014/main" id="{6F428C3E-1D7C-4B3E-9FFA-348221FFB2E0}"/>
              </a:ext>
            </a:extLst>
          </p:cNvPr>
          <p:cNvSpPr>
            <a:spLocks noGrp="1"/>
          </p:cNvSpPr>
          <p:nvPr>
            <p:ph type="body" sz="quarter" idx="12"/>
          </p:nvPr>
        </p:nvSpPr>
        <p:spPr>
          <a:xfrm>
            <a:off x="1237101" y="11126309"/>
            <a:ext cx="7072012" cy="1556021"/>
          </a:xfrm>
        </p:spPr>
        <p:txBody>
          <a:bodyPr/>
          <a:lstStyle/>
          <a:p>
            <a:r>
              <a:rPr lang="en-US"/>
              <a:t>April 4, 2024</a:t>
            </a:r>
          </a:p>
          <a:p>
            <a:r>
              <a:rPr lang="en-US"/>
              <a:t>Kara Crohn, Luzita Lutfi, Jin Zhu</a:t>
            </a:r>
          </a:p>
        </p:txBody>
      </p:sp>
    </p:spTree>
    <p:extLst>
      <p:ext uri="{BB962C8B-B14F-4D97-AF65-F5344CB8AC3E}">
        <p14:creationId xmlns:p14="http://schemas.microsoft.com/office/powerpoint/2010/main" val="469906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5F9C08-82CD-CE46-8510-9277043403E7}"/>
              </a:ext>
            </a:extLst>
          </p:cNvPr>
          <p:cNvSpPr>
            <a:spLocks noGrp="1"/>
          </p:cNvSpPr>
          <p:nvPr>
            <p:ph type="body" sz="quarter" idx="61"/>
          </p:nvPr>
        </p:nvSpPr>
        <p:spPr>
          <a:xfrm>
            <a:off x="1267718" y="625981"/>
            <a:ext cx="21996994" cy="1638805"/>
          </a:xfrm>
        </p:spPr>
        <p:txBody>
          <a:bodyPr vert="horz" lIns="182832" tIns="91416" rIns="182832" bIns="91416" rtlCol="0" anchor="t">
            <a:normAutofit fontScale="92500"/>
          </a:bodyPr>
          <a:lstStyle/>
          <a:p>
            <a:r>
              <a:rPr lang="en-US" sz="5999">
                <a:cs typeface="Calibri"/>
              </a:rPr>
              <a:t>EV Rebate/EV Infrastructure Programs Covering 105 Million Americans</a:t>
            </a:r>
          </a:p>
        </p:txBody>
      </p:sp>
      <p:sp>
        <p:nvSpPr>
          <p:cNvPr id="79" name="TextBox 78">
            <a:extLst>
              <a:ext uri="{FF2B5EF4-FFF2-40B4-BE49-F238E27FC236}">
                <a16:creationId xmlns:a16="http://schemas.microsoft.com/office/drawing/2014/main" id="{92618568-3281-8B15-0905-D638527913B5}"/>
              </a:ext>
            </a:extLst>
          </p:cNvPr>
          <p:cNvSpPr txBox="1"/>
          <p:nvPr/>
        </p:nvSpPr>
        <p:spPr>
          <a:xfrm>
            <a:off x="16320650" y="1940568"/>
            <a:ext cx="7945436" cy="11631756"/>
          </a:xfrm>
          <a:prstGeom prst="rect">
            <a:avLst/>
          </a:prstGeom>
          <a:noFill/>
        </p:spPr>
        <p:txBody>
          <a:bodyPr wrap="none" numCol="2" spcCol="137160" rtlCol="0">
            <a:noAutofit/>
          </a:bodyPr>
          <a:lstStyle/>
          <a:p>
            <a:pPr defTabSz="1827521"/>
            <a:r>
              <a:rPr lang="en-US" sz="1520" b="1">
                <a:solidFill>
                  <a:schemeClr val="tx2"/>
                </a:solidFill>
                <a:latin typeface="Calibri" panose="020F0502020204030204"/>
                <a:cs typeface="Calibri" panose="020F0502020204030204" pitchFamily="34" charset="0"/>
              </a:rPr>
              <a:t>CALIFORNIA</a:t>
            </a:r>
          </a:p>
          <a:p>
            <a:pPr defTabSz="1827521"/>
            <a:r>
              <a:rPr lang="en-US" sz="1520" b="1">
                <a:solidFill>
                  <a:srgbClr val="0695E5"/>
                </a:solidFill>
                <a:latin typeface="Calibri" panose="020F0502020204030204"/>
                <a:cs typeface="Calibri" panose="020F0502020204030204" pitchFamily="34" charset="0"/>
              </a:rPr>
              <a:t>CALeVIP</a:t>
            </a:r>
          </a:p>
          <a:p>
            <a:pPr defTabSz="1827521"/>
            <a:r>
              <a:rPr lang="en-US" sz="1520" b="1">
                <a:solidFill>
                  <a:srgbClr val="0695E5"/>
                </a:solidFill>
                <a:latin typeface="Calibri" panose="020F0502020204030204"/>
                <a:cs typeface="Calibri" panose="020F0502020204030204" pitchFamily="34" charset="0"/>
              </a:rPr>
              <a:t>CVRP</a:t>
            </a:r>
          </a:p>
          <a:p>
            <a:pPr defTabSz="1827521"/>
            <a:r>
              <a:rPr lang="en-US" sz="1520">
                <a:solidFill>
                  <a:srgbClr val="0695E5"/>
                </a:solidFill>
                <a:latin typeface="Calibri" panose="020F0502020204030204"/>
                <a:cs typeface="Calibri" panose="020F0502020204030204" pitchFamily="34" charset="0"/>
              </a:rPr>
              <a:t>Bear Valley Electric EVI</a:t>
            </a:r>
          </a:p>
          <a:p>
            <a:pPr defTabSz="1827521"/>
            <a:r>
              <a:rPr lang="en-US" sz="1520">
                <a:solidFill>
                  <a:srgbClr val="0695E5"/>
                </a:solidFill>
                <a:latin typeface="Calibri" panose="020F0502020204030204"/>
                <a:cs typeface="Calibri" panose="020F0502020204030204" pitchFamily="34" charset="0"/>
              </a:rPr>
              <a:t>Central Sierra ZEV</a:t>
            </a:r>
          </a:p>
          <a:p>
            <a:pPr defTabSz="1827521"/>
            <a:r>
              <a:rPr lang="en-US" sz="1520">
                <a:solidFill>
                  <a:srgbClr val="0695E5"/>
                </a:solidFill>
                <a:latin typeface="Calibri" panose="020F0502020204030204"/>
                <a:cs typeface="Calibri" panose="020F0502020204030204" pitchFamily="34" charset="0"/>
              </a:rPr>
              <a:t>DOE VCI-MUD LA Bureau of Streetlighting</a:t>
            </a:r>
          </a:p>
          <a:p>
            <a:pPr defTabSz="1827521"/>
            <a:r>
              <a:rPr lang="en-US" sz="1520">
                <a:solidFill>
                  <a:srgbClr val="0695E5"/>
                </a:solidFill>
                <a:latin typeface="Calibri" panose="020F0502020204030204"/>
                <a:cs typeface="Calibri" panose="020F0502020204030204" pitchFamily="34" charset="0"/>
              </a:rPr>
              <a:t>DOE VCI-MUD San Francisco, San Mateo </a:t>
            </a:r>
            <a:br>
              <a:rPr lang="en-US" sz="1520">
                <a:solidFill>
                  <a:srgbClr val="0695E5"/>
                </a:solidFill>
                <a:latin typeface="Calibri" panose="020F0502020204030204"/>
                <a:cs typeface="Calibri" panose="020F0502020204030204" pitchFamily="34" charset="0"/>
              </a:rPr>
            </a:br>
            <a:r>
              <a:rPr lang="en-US" sz="1520">
                <a:solidFill>
                  <a:srgbClr val="0695E5"/>
                </a:solidFill>
                <a:latin typeface="Calibri" panose="020F0502020204030204"/>
                <a:cs typeface="Calibri" panose="020F0502020204030204" pitchFamily="34" charset="0"/>
              </a:rPr>
              <a:t>    and Campbell</a:t>
            </a:r>
          </a:p>
          <a:p>
            <a:pPr defTabSz="1827521"/>
            <a:r>
              <a:rPr lang="en-US" sz="1520">
                <a:solidFill>
                  <a:srgbClr val="0695E5"/>
                </a:solidFill>
                <a:latin typeface="Calibri" panose="020F0502020204030204"/>
                <a:cs typeface="Calibri" panose="020F0502020204030204" pitchFamily="34" charset="0"/>
              </a:rPr>
              <a:t>Irvine ZEV Transition Plan</a:t>
            </a:r>
          </a:p>
          <a:p>
            <a:pPr defTabSz="1827521"/>
            <a:r>
              <a:rPr lang="en-US" sz="1520">
                <a:solidFill>
                  <a:srgbClr val="0695E5"/>
                </a:solidFill>
                <a:latin typeface="Calibri" panose="020F0502020204030204"/>
                <a:cs typeface="Calibri" panose="020F0502020204030204" pitchFamily="34" charset="0"/>
              </a:rPr>
              <a:t>Los Angeles Clean Cities</a:t>
            </a:r>
          </a:p>
          <a:p>
            <a:pPr defTabSz="1827521"/>
            <a:r>
              <a:rPr lang="en-US" sz="1520">
                <a:solidFill>
                  <a:srgbClr val="0695E5"/>
                </a:solidFill>
                <a:latin typeface="Calibri" panose="020F0502020204030204"/>
                <a:cs typeface="Calibri" panose="020F0502020204030204" pitchFamily="34" charset="0"/>
              </a:rPr>
              <a:t>PG&amp;E Used EV </a:t>
            </a:r>
          </a:p>
          <a:p>
            <a:pPr defTabSz="1827521"/>
            <a:r>
              <a:rPr lang="en-US" sz="1520">
                <a:solidFill>
                  <a:srgbClr val="0695E5"/>
                </a:solidFill>
                <a:latin typeface="Calibri" panose="020F0502020204030204"/>
                <a:cs typeface="Calibri" panose="020F0502020204030204" pitchFamily="34" charset="0"/>
              </a:rPr>
              <a:t>Port of San Diego</a:t>
            </a:r>
          </a:p>
          <a:p>
            <a:pPr defTabSz="1827521"/>
            <a:r>
              <a:rPr lang="en-US" sz="1520">
                <a:solidFill>
                  <a:srgbClr val="0695E5"/>
                </a:solidFill>
                <a:latin typeface="Calibri" panose="020F0502020204030204"/>
                <a:cs typeface="Calibri" panose="020F0502020204030204" pitchFamily="34" charset="0"/>
              </a:rPr>
              <a:t>Sac Metro AQMD CC4A </a:t>
            </a:r>
          </a:p>
          <a:p>
            <a:pPr defTabSz="1827521"/>
            <a:r>
              <a:rPr lang="en-US" sz="1520">
                <a:solidFill>
                  <a:srgbClr val="0695E5"/>
                </a:solidFill>
                <a:latin typeface="Calibri" panose="020F0502020204030204"/>
                <a:cs typeface="Calibri" panose="020F0502020204030204" pitchFamily="34" charset="0"/>
              </a:rPr>
              <a:t>San Bernardino ZEV</a:t>
            </a:r>
          </a:p>
          <a:p>
            <a:pPr defTabSz="1827521"/>
            <a:r>
              <a:rPr lang="en-US" sz="1520">
                <a:solidFill>
                  <a:srgbClr val="0695E5"/>
                </a:solidFill>
                <a:latin typeface="Calibri" panose="020F0502020204030204"/>
                <a:cs typeface="Calibri" panose="020F0502020204030204" pitchFamily="34" charset="0"/>
              </a:rPr>
              <a:t>San Diego County EV charger plan</a:t>
            </a:r>
          </a:p>
          <a:p>
            <a:pPr defTabSz="1827521"/>
            <a:r>
              <a:rPr lang="en-US" sz="1520">
                <a:solidFill>
                  <a:srgbClr val="0695E5"/>
                </a:solidFill>
                <a:latin typeface="Calibri" panose="020F0502020204030204"/>
                <a:cs typeface="Calibri" panose="020F0502020204030204" pitchFamily="34" charset="0"/>
              </a:rPr>
              <a:t>San Diego County Green Fleet Action Plan</a:t>
            </a:r>
          </a:p>
          <a:p>
            <a:pPr defTabSz="1827521"/>
            <a:r>
              <a:rPr lang="en-US" sz="1520">
                <a:solidFill>
                  <a:srgbClr val="0695E5"/>
                </a:solidFill>
                <a:latin typeface="Calibri" panose="020F0502020204030204"/>
                <a:cs typeface="Calibri" panose="020F0502020204030204" pitchFamily="34" charset="0"/>
              </a:rPr>
              <a:t>San Diego Regional Clean Cities</a:t>
            </a:r>
          </a:p>
          <a:p>
            <a:pPr defTabSz="1827521"/>
            <a:r>
              <a:rPr lang="en-US" sz="1520">
                <a:solidFill>
                  <a:srgbClr val="0695E5"/>
                </a:solidFill>
                <a:latin typeface="Calibri" panose="020F0502020204030204"/>
                <a:cs typeface="Calibri" panose="020F0502020204030204" pitchFamily="34" charset="0"/>
              </a:rPr>
              <a:t>SCE Clean Fuel Reward Program</a:t>
            </a:r>
          </a:p>
          <a:p>
            <a:pPr defTabSz="1827521"/>
            <a:r>
              <a:rPr lang="en-US" sz="1520">
                <a:solidFill>
                  <a:srgbClr val="0695E5"/>
                </a:solidFill>
                <a:latin typeface="Calibri" panose="020F0502020204030204"/>
                <a:cs typeface="Calibri" panose="020F0502020204030204" pitchFamily="34" charset="0"/>
              </a:rPr>
              <a:t>SCP eBike</a:t>
            </a: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b="1">
                <a:solidFill>
                  <a:schemeClr val="tx2"/>
                </a:solidFill>
                <a:latin typeface="Calibri" panose="020F0502020204030204"/>
                <a:cs typeface="Calibri" panose="020F0502020204030204" pitchFamily="34" charset="0"/>
              </a:rPr>
              <a:t>CONNECTICUT</a:t>
            </a:r>
          </a:p>
          <a:p>
            <a:pPr defTabSz="1827521"/>
            <a:r>
              <a:rPr lang="en-US" sz="1520" b="1">
                <a:solidFill>
                  <a:srgbClr val="0695E5"/>
                </a:solidFill>
                <a:latin typeface="Calibri" panose="020F0502020204030204"/>
                <a:cs typeface="Calibri" panose="020F0502020204030204" pitchFamily="34" charset="0"/>
              </a:rPr>
              <a:t>CHEAPR</a:t>
            </a:r>
            <a:endParaRPr lang="en-US" sz="1520" b="1">
              <a:solidFill>
                <a:schemeClr val="tx2"/>
              </a:solidFill>
              <a:latin typeface="Calibri" panose="020F0502020204030204"/>
              <a:cs typeface="Calibri" panose="020F0502020204030204" pitchFamily="34" charset="0"/>
            </a:endParaRPr>
          </a:p>
          <a:p>
            <a:pPr defTabSz="1827521"/>
            <a:endParaRPr lang="en-US" sz="1520" b="1">
              <a:solidFill>
                <a:schemeClr val="tx2"/>
              </a:solidFill>
              <a:latin typeface="Calibri" panose="020F0502020204030204"/>
              <a:cs typeface="Calibri" panose="020F0502020204030204" pitchFamily="34" charset="0"/>
            </a:endParaRPr>
          </a:p>
          <a:p>
            <a:pPr defTabSz="1827521"/>
            <a:r>
              <a:rPr lang="en-US" sz="1520" b="1">
                <a:solidFill>
                  <a:schemeClr val="tx2"/>
                </a:solidFill>
                <a:latin typeface="Calibri" panose="020F0502020204030204"/>
                <a:cs typeface="Calibri" panose="020F0502020204030204" pitchFamily="34" charset="0"/>
              </a:rPr>
              <a:t>DELAWARE</a:t>
            </a:r>
          </a:p>
          <a:p>
            <a:pPr defTabSz="1827521"/>
            <a:r>
              <a:rPr lang="en-US" sz="1520" b="1">
                <a:solidFill>
                  <a:srgbClr val="0695E5"/>
                </a:solidFill>
                <a:latin typeface="Calibri" panose="020F0502020204030204"/>
                <a:cs typeface="Calibri" panose="020F0502020204030204" pitchFamily="34" charset="0"/>
              </a:rPr>
              <a:t>CVRP</a:t>
            </a: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GEORGIA</a:t>
            </a:r>
          </a:p>
          <a:p>
            <a:pPr defTabSz="1827521"/>
            <a:r>
              <a:rPr lang="en-US" sz="1520">
                <a:solidFill>
                  <a:srgbClr val="0695E5"/>
                </a:solidFill>
                <a:latin typeface="Calibri" panose="020F0502020204030204"/>
                <a:cs typeface="Calibri" panose="020F0502020204030204" pitchFamily="34" charset="0"/>
              </a:rPr>
              <a:t>DOE VCI-MUD Atlanta</a:t>
            </a:r>
            <a:endParaRPr lang="en-US" sz="1520">
              <a:solidFill>
                <a:schemeClr val="tx2"/>
              </a:solidFill>
              <a:latin typeface="Calibri" panose="020F0502020204030204"/>
              <a:cs typeface="Calibri" panose="020F0502020204030204" pitchFamily="34" charset="0"/>
            </a:endParaRP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ILLINOIS</a:t>
            </a:r>
          </a:p>
          <a:p>
            <a:pPr defTabSz="1827521"/>
            <a:r>
              <a:rPr lang="en-US" sz="1520">
                <a:solidFill>
                  <a:srgbClr val="0695E5"/>
                </a:solidFill>
                <a:latin typeface="Calibri" panose="020F0502020204030204"/>
                <a:cs typeface="Calibri" panose="020F0502020204030204" pitchFamily="34" charset="0"/>
              </a:rPr>
              <a:t>Chicago Area Clean Cities</a:t>
            </a:r>
          </a:p>
          <a:p>
            <a:pPr defTabSz="1827521"/>
            <a:r>
              <a:rPr lang="en-US" sz="1520">
                <a:solidFill>
                  <a:srgbClr val="0695E5"/>
                </a:solidFill>
                <a:latin typeface="Calibri" panose="020F0502020204030204"/>
                <a:cs typeface="Calibri" panose="020F0502020204030204" pitchFamily="34" charset="0"/>
              </a:rPr>
              <a:t>DOE VCI-MUD Chicago Commonwealth Edison</a:t>
            </a:r>
            <a:endParaRPr lang="en-US" sz="1520">
              <a:solidFill>
                <a:schemeClr val="tx2"/>
              </a:solidFill>
              <a:latin typeface="Calibri" panose="020F0502020204030204"/>
              <a:cs typeface="Calibri" panose="020F0502020204030204" pitchFamily="34" charset="0"/>
            </a:endParaRP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INDIANA</a:t>
            </a:r>
          </a:p>
          <a:p>
            <a:pPr defTabSz="1827521"/>
            <a:r>
              <a:rPr lang="en-US" sz="1520">
                <a:solidFill>
                  <a:srgbClr val="0695E5"/>
                </a:solidFill>
                <a:latin typeface="Calibri" panose="020F0502020204030204"/>
                <a:cs typeface="Calibri" panose="020F0502020204030204" pitchFamily="34" charset="0"/>
              </a:rPr>
              <a:t>South Shore Clean Cities</a:t>
            </a:r>
            <a:endParaRPr lang="en-US" sz="1520">
              <a:solidFill>
                <a:schemeClr val="tx2"/>
              </a:solidFill>
              <a:latin typeface="Calibri" panose="020F0502020204030204"/>
              <a:cs typeface="Calibri" panose="020F0502020204030204" pitchFamily="34" charset="0"/>
            </a:endParaRP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LOUISIANA</a:t>
            </a:r>
          </a:p>
          <a:p>
            <a:pPr defTabSz="1827521"/>
            <a:r>
              <a:rPr lang="en-US" sz="1520">
                <a:solidFill>
                  <a:srgbClr val="0695E5"/>
                </a:solidFill>
                <a:latin typeface="Calibri" panose="020F0502020204030204"/>
                <a:cs typeface="Calibri" panose="020F0502020204030204" pitchFamily="34" charset="0"/>
              </a:rPr>
              <a:t>LADOT NEVI Plan Support</a:t>
            </a:r>
            <a:endParaRPr lang="en-US" sz="1520">
              <a:solidFill>
                <a:schemeClr val="tx2"/>
              </a:solidFill>
              <a:latin typeface="Calibri" panose="020F0502020204030204"/>
              <a:cs typeface="Calibri" panose="020F0502020204030204" pitchFamily="34" charset="0"/>
            </a:endParaRP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MARYLAND</a:t>
            </a:r>
          </a:p>
          <a:p>
            <a:pPr defTabSz="1827521"/>
            <a:r>
              <a:rPr lang="en-US" sz="1520">
                <a:solidFill>
                  <a:srgbClr val="0695E5"/>
                </a:solidFill>
                <a:latin typeface="Calibri" panose="020F0502020204030204"/>
                <a:cs typeface="Calibri" panose="020F0502020204030204" pitchFamily="34" charset="0"/>
              </a:rPr>
              <a:t>Maryland Clean Cities</a:t>
            </a:r>
          </a:p>
          <a:p>
            <a:pPr defTabSz="1827521"/>
            <a:r>
              <a:rPr lang="en-US" sz="1520">
                <a:solidFill>
                  <a:srgbClr val="0695E5"/>
                </a:solidFill>
                <a:latin typeface="Calibri" panose="020F0502020204030204"/>
                <a:cs typeface="Calibri" panose="020F0502020204030204" pitchFamily="34" charset="0"/>
              </a:rPr>
              <a:t>DOE VCI-MUD Takoma Park</a:t>
            </a:r>
          </a:p>
          <a:p>
            <a:pPr defTabSz="1827521"/>
            <a:endParaRPr lang="en-US" sz="1520" b="1">
              <a:solidFill>
                <a:srgbClr val="0695E5"/>
              </a:solidFill>
              <a:latin typeface="Calibri" panose="020F0502020204030204"/>
              <a:cs typeface="Calibri" panose="020F0502020204030204" pitchFamily="34" charset="0"/>
            </a:endParaRPr>
          </a:p>
          <a:p>
            <a:pPr defTabSz="1827521"/>
            <a:r>
              <a:rPr lang="en-US" sz="1520" b="1">
                <a:solidFill>
                  <a:schemeClr val="tx2"/>
                </a:solidFill>
                <a:latin typeface="Calibri" panose="020F0502020204030204"/>
                <a:cs typeface="Calibri" panose="020F0502020204030204" pitchFamily="34" charset="0"/>
              </a:rPr>
              <a:t>MASSACHUSETTS</a:t>
            </a:r>
          </a:p>
          <a:p>
            <a:pPr defTabSz="1827521"/>
            <a:r>
              <a:rPr lang="en-US" sz="1520" b="1">
                <a:solidFill>
                  <a:srgbClr val="0695E5"/>
                </a:solidFill>
                <a:latin typeface="Calibri" panose="020F0502020204030204"/>
                <a:cs typeface="Calibri" panose="020F0502020204030204" pitchFamily="34" charset="0"/>
              </a:rPr>
              <a:t>MOR-EV</a:t>
            </a:r>
          </a:p>
          <a:p>
            <a:pPr defTabSz="1827521"/>
            <a:r>
              <a:rPr lang="en-US" sz="1520" b="1">
                <a:solidFill>
                  <a:schemeClr val="accent2"/>
                </a:solidFill>
                <a:latin typeface="Calibri" panose="020F0502020204030204"/>
                <a:cs typeface="Calibri" panose="020F0502020204030204" pitchFamily="34" charset="0"/>
              </a:rPr>
              <a:t>MOR-EV MD/HD</a:t>
            </a:r>
          </a:p>
          <a:p>
            <a:pPr defTabSz="1827521"/>
            <a:r>
              <a:rPr lang="en-US" sz="1520">
                <a:solidFill>
                  <a:srgbClr val="0695E5"/>
                </a:solidFill>
                <a:latin typeface="Calibri" panose="020F0502020204030204"/>
                <a:cs typeface="Calibri" panose="020F0502020204030204" pitchFamily="34" charset="0"/>
              </a:rPr>
              <a:t>MassEVIP</a:t>
            </a:r>
          </a:p>
          <a:p>
            <a:pPr defTabSz="1827521"/>
            <a:r>
              <a:rPr lang="en-US" sz="1520">
                <a:solidFill>
                  <a:srgbClr val="0695E5"/>
                </a:solidFill>
                <a:latin typeface="Calibri" panose="020F0502020204030204"/>
                <a:cs typeface="Calibri" panose="020F0502020204030204" pitchFamily="34" charset="0"/>
              </a:rPr>
              <a:t>Boston University Campus Fleet</a:t>
            </a: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NEW MEXICO</a:t>
            </a:r>
          </a:p>
          <a:p>
            <a:pPr defTabSz="1827521"/>
            <a:r>
              <a:rPr lang="en-US" sz="1520">
                <a:solidFill>
                  <a:srgbClr val="0695E5"/>
                </a:solidFill>
                <a:latin typeface="Calibri" panose="020F0502020204030204"/>
                <a:cs typeface="Calibri" panose="020F0502020204030204" pitchFamily="34" charset="0"/>
              </a:rPr>
              <a:t>Public Service Company of New Mexico (PNM)</a:t>
            </a: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b="1">
                <a:solidFill>
                  <a:schemeClr val="tx2"/>
                </a:solidFill>
                <a:latin typeface="Calibri" panose="020F0502020204030204"/>
                <a:cs typeface="Calibri" panose="020F0502020204030204" pitchFamily="34" charset="0"/>
              </a:rPr>
              <a:t>NEW JERSEY</a:t>
            </a:r>
          </a:p>
          <a:p>
            <a:pPr defTabSz="1827521"/>
            <a:r>
              <a:rPr lang="en-US" sz="1520" b="1">
                <a:solidFill>
                  <a:srgbClr val="0695E5"/>
                </a:solidFill>
                <a:latin typeface="Calibri" panose="020F0502020204030204"/>
                <a:cs typeface="Calibri" panose="020F0502020204030204" pitchFamily="34" charset="0"/>
              </a:rPr>
              <a:t>Charge Up New Jersey</a:t>
            </a:r>
            <a:endParaRPr lang="en-US" sz="1520" b="1">
              <a:solidFill>
                <a:schemeClr val="tx2"/>
              </a:solidFill>
              <a:latin typeface="Calibri" panose="020F0502020204030204"/>
              <a:cs typeface="Calibri" panose="020F0502020204030204" pitchFamily="34" charset="0"/>
            </a:endParaRP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b="1">
                <a:solidFill>
                  <a:schemeClr val="tx2"/>
                </a:solidFill>
                <a:latin typeface="Calibri" panose="020F0502020204030204"/>
                <a:cs typeface="Calibri" panose="020F0502020204030204" pitchFamily="34" charset="0"/>
              </a:rPr>
              <a:t>NEW YORK</a:t>
            </a:r>
          </a:p>
          <a:p>
            <a:pPr defTabSz="1827521"/>
            <a:r>
              <a:rPr lang="en-US" sz="1520" b="1">
                <a:solidFill>
                  <a:srgbClr val="0695E5"/>
                </a:solidFill>
                <a:latin typeface="Calibri" panose="020F0502020204030204"/>
                <a:cs typeface="Calibri" panose="020F0502020204030204" pitchFamily="34" charset="0"/>
              </a:rPr>
              <a:t>Charge Ready NY</a:t>
            </a:r>
            <a:endParaRPr lang="en-US" sz="1520" b="1">
              <a:solidFill>
                <a:srgbClr val="0695E5"/>
              </a:solidFill>
              <a:latin typeface="Calibri" panose="020F0502020204030204"/>
            </a:endParaRPr>
          </a:p>
          <a:p>
            <a:pPr defTabSz="1827521"/>
            <a:r>
              <a:rPr lang="en-US" sz="1520" b="1">
                <a:solidFill>
                  <a:srgbClr val="0695E5"/>
                </a:solidFill>
                <a:latin typeface="Calibri" panose="020F0502020204030204"/>
              </a:rPr>
              <a:t>Drive Clean</a:t>
            </a:r>
            <a:r>
              <a:rPr lang="en-US" sz="1520" b="1">
                <a:solidFill>
                  <a:srgbClr val="0695E5"/>
                </a:solidFill>
                <a:latin typeface="Calibri" panose="020F0502020204030204"/>
                <a:cs typeface="Calibri" panose="020F0502020204030204" pitchFamily="34" charset="0"/>
              </a:rPr>
              <a:t> NY</a:t>
            </a:r>
            <a:endParaRPr lang="en-US" sz="1520" b="1">
              <a:solidFill>
                <a:srgbClr val="0695E5"/>
              </a:solidFill>
              <a:latin typeface="Calibri" panose="020F0502020204030204"/>
            </a:endParaRPr>
          </a:p>
          <a:p>
            <a:pPr defTabSz="1827521"/>
            <a:r>
              <a:rPr lang="en-US" sz="1520" b="1">
                <a:solidFill>
                  <a:srgbClr val="1F9C7F"/>
                </a:solidFill>
                <a:latin typeface="Calibri" panose="020F0502020204030204"/>
                <a:cs typeface="Calibri" panose="020F0502020204030204" pitchFamily="34" charset="0"/>
              </a:rPr>
              <a:t>NY Truck Voucher Program</a:t>
            </a:r>
            <a:endParaRPr lang="en-US" sz="1520" b="1">
              <a:solidFill>
                <a:srgbClr val="1F9C7F"/>
              </a:solidFill>
              <a:latin typeface="Calibri" panose="020F0502020204030204"/>
            </a:endParaRPr>
          </a:p>
          <a:p>
            <a:pPr defTabSz="1827521"/>
            <a:r>
              <a:rPr lang="en-US" sz="1520">
                <a:solidFill>
                  <a:srgbClr val="0695E5"/>
                </a:solidFill>
                <a:latin typeface="Calibri" panose="020F0502020204030204"/>
              </a:rPr>
              <a:t>Clean Communities of Central New York</a:t>
            </a: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OKLAHOMA</a:t>
            </a:r>
          </a:p>
          <a:p>
            <a:pPr defTabSz="1827521"/>
            <a:r>
              <a:rPr lang="en-US" sz="1520">
                <a:solidFill>
                  <a:srgbClr val="0695E5"/>
                </a:solidFill>
                <a:latin typeface="Calibri" panose="020F0502020204030204"/>
                <a:cs typeface="Calibri" panose="020F0502020204030204" pitchFamily="34" charset="0"/>
              </a:rPr>
              <a:t>Tulsa Area Clean Cities</a:t>
            </a:r>
            <a:endParaRPr lang="en-US" sz="1520">
              <a:solidFill>
                <a:schemeClr val="tx2"/>
              </a:solidFill>
              <a:latin typeface="Calibri" panose="020F0502020204030204"/>
              <a:cs typeface="Calibri" panose="020F0502020204030204" pitchFamily="34" charset="0"/>
            </a:endParaRP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b="1">
                <a:solidFill>
                  <a:schemeClr val="tx2"/>
                </a:solidFill>
                <a:latin typeface="Calibri" panose="020F0502020204030204"/>
                <a:cs typeface="Calibri" panose="020F0502020204030204" pitchFamily="34" charset="0"/>
              </a:rPr>
              <a:t>OREGON</a:t>
            </a:r>
          </a:p>
          <a:p>
            <a:pPr defTabSz="1827521"/>
            <a:r>
              <a:rPr lang="en-US" sz="1520" b="1">
                <a:solidFill>
                  <a:srgbClr val="0695E5"/>
                </a:solidFill>
                <a:latin typeface="Calibri" panose="020F0502020204030204"/>
                <a:cs typeface="Calibri" panose="020F0502020204030204" pitchFamily="34" charset="0"/>
              </a:rPr>
              <a:t>OCVRP </a:t>
            </a:r>
          </a:p>
          <a:p>
            <a:pPr defTabSz="1827521"/>
            <a:r>
              <a:rPr lang="en-US" sz="1520" b="1">
                <a:solidFill>
                  <a:srgbClr val="0695E5"/>
                </a:solidFill>
                <a:latin typeface="Calibri" panose="020F0502020204030204"/>
                <a:cs typeface="Calibri" panose="020F0502020204030204" pitchFamily="34" charset="0"/>
              </a:rPr>
              <a:t>OCVRP Equity &amp; Dealer Outreach</a:t>
            </a:r>
          </a:p>
          <a:p>
            <a:pPr defTabSz="1827521"/>
            <a:r>
              <a:rPr lang="en-US" sz="1520">
                <a:solidFill>
                  <a:srgbClr val="0695E5"/>
                </a:solidFill>
                <a:latin typeface="Calibri" panose="020F0502020204030204"/>
                <a:cs typeface="Calibri" panose="020F0502020204030204" pitchFamily="34" charset="0"/>
              </a:rPr>
              <a:t>Columbia-Willamette Clean Cities</a:t>
            </a:r>
            <a:endParaRPr lang="en-US" sz="1520">
              <a:solidFill>
                <a:schemeClr val="tx2"/>
              </a:solidFill>
              <a:latin typeface="Calibri" panose="020F0502020204030204"/>
              <a:cs typeface="Calibri" panose="020F0502020204030204" pitchFamily="34" charset="0"/>
            </a:endParaRPr>
          </a:p>
          <a:p>
            <a:pPr defTabSz="1827521"/>
            <a:r>
              <a:rPr lang="en-US" sz="1520">
                <a:solidFill>
                  <a:srgbClr val="0695E5"/>
                </a:solidFill>
                <a:latin typeface="Calibri" panose="020F0502020204030204"/>
                <a:cs typeface="Calibri" panose="020F0502020204030204" pitchFamily="34" charset="0"/>
              </a:rPr>
              <a:t>DOE VCI-MUD Portland</a:t>
            </a: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PENNSYLVANIA</a:t>
            </a:r>
          </a:p>
          <a:p>
            <a:pPr defTabSz="1827521"/>
            <a:r>
              <a:rPr lang="en-US" sz="1520">
                <a:solidFill>
                  <a:srgbClr val="0695E5"/>
                </a:solidFill>
                <a:latin typeface="Calibri" panose="020F0502020204030204"/>
                <a:cs typeface="Calibri" panose="020F0502020204030204" pitchFamily="34" charset="0"/>
              </a:rPr>
              <a:t>PennDOT NEVI Implementation Plan Team</a:t>
            </a:r>
          </a:p>
          <a:p>
            <a:pPr defTabSz="1827521"/>
            <a:r>
              <a:rPr lang="en-US" sz="1520">
                <a:solidFill>
                  <a:srgbClr val="0695E5"/>
                </a:solidFill>
                <a:latin typeface="Calibri" panose="020F0502020204030204"/>
                <a:cs typeface="Calibri" panose="020F0502020204030204" pitchFamily="34" charset="0"/>
              </a:rPr>
              <a:t>PECO EVsmart</a:t>
            </a:r>
            <a:endParaRPr lang="en-US" sz="1520">
              <a:solidFill>
                <a:schemeClr val="tx2"/>
              </a:solidFill>
              <a:latin typeface="Calibri" panose="020F0502020204030204"/>
              <a:cs typeface="Calibri" panose="020F0502020204030204" pitchFamily="34" charset="0"/>
            </a:endParaRPr>
          </a:p>
          <a:p>
            <a:pPr defTabSz="1827521"/>
            <a:endParaRPr lang="en-US" sz="1520">
              <a:solidFill>
                <a:schemeClr val="tx2"/>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UTAH</a:t>
            </a:r>
          </a:p>
          <a:p>
            <a:pPr defTabSz="1827521"/>
            <a:r>
              <a:rPr lang="en-US" sz="1520">
                <a:solidFill>
                  <a:srgbClr val="0695E5"/>
                </a:solidFill>
                <a:latin typeface="Calibri" panose="020F0502020204030204"/>
                <a:cs typeface="Calibri" panose="020F0502020204030204" pitchFamily="34" charset="0"/>
              </a:rPr>
              <a:t>DOE VCI-MUD Salt Lake City</a:t>
            </a:r>
          </a:p>
          <a:p>
            <a:pPr defTabSz="1827521"/>
            <a:endParaRPr lang="en-US" sz="1520">
              <a:solidFill>
                <a:srgbClr val="0695E5"/>
              </a:solidFill>
              <a:latin typeface="Calibri" panose="020F0502020204030204"/>
              <a:cs typeface="Calibri" panose="020F0502020204030204" pitchFamily="34" charset="0"/>
            </a:endParaRPr>
          </a:p>
          <a:p>
            <a:pPr defTabSz="1827521"/>
            <a:r>
              <a:rPr lang="en-US" sz="1520" b="1">
                <a:solidFill>
                  <a:schemeClr val="tx2"/>
                </a:solidFill>
                <a:latin typeface="Calibri" panose="020F0502020204030204"/>
                <a:cs typeface="Calibri" panose="020F0502020204030204" pitchFamily="34" charset="0"/>
              </a:rPr>
              <a:t>VERMONT</a:t>
            </a:r>
          </a:p>
          <a:p>
            <a:pPr defTabSz="1827521"/>
            <a:r>
              <a:rPr lang="en-US" sz="1520" b="1">
                <a:solidFill>
                  <a:srgbClr val="0695E5"/>
                </a:solidFill>
                <a:latin typeface="Calibri" panose="020F0502020204030204"/>
                <a:cs typeface="Calibri" panose="020F0502020204030204" pitchFamily="34" charset="0"/>
              </a:rPr>
              <a:t>Vermont New PEV, Replace Your Ride, E-bikes</a:t>
            </a:r>
          </a:p>
          <a:p>
            <a:pPr defTabSz="1827521"/>
            <a:endParaRPr lang="en-US" sz="1520">
              <a:solidFill>
                <a:srgbClr val="0695E5"/>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VIRGINIA</a:t>
            </a:r>
          </a:p>
          <a:p>
            <a:pPr defTabSz="1827521"/>
            <a:r>
              <a:rPr lang="en-US" sz="1520">
                <a:solidFill>
                  <a:srgbClr val="0695E5"/>
                </a:solidFill>
                <a:latin typeface="Calibri" panose="020F0502020204030204"/>
                <a:cs typeface="Calibri" panose="020F0502020204030204" pitchFamily="34" charset="0"/>
              </a:rPr>
              <a:t>Virginia Clean Cities</a:t>
            </a:r>
          </a:p>
          <a:p>
            <a:pPr defTabSz="1827521"/>
            <a:endParaRPr lang="en-US" sz="1520">
              <a:solidFill>
                <a:srgbClr val="0695E5"/>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WASHINGTON</a:t>
            </a:r>
          </a:p>
          <a:p>
            <a:pPr defTabSz="1827521"/>
            <a:r>
              <a:rPr lang="en-US" sz="1520">
                <a:solidFill>
                  <a:srgbClr val="0695E5"/>
                </a:solidFill>
                <a:latin typeface="Calibri" panose="020F0502020204030204"/>
                <a:cs typeface="Calibri" panose="020F0502020204030204" pitchFamily="34" charset="0"/>
              </a:rPr>
              <a:t>Seattle City Light</a:t>
            </a:r>
          </a:p>
          <a:p>
            <a:pPr defTabSz="1827521"/>
            <a:r>
              <a:rPr lang="en-US" sz="1520">
                <a:solidFill>
                  <a:srgbClr val="0695E5"/>
                </a:solidFill>
                <a:latin typeface="Calibri" panose="020F0502020204030204"/>
                <a:cs typeface="Calibri" panose="020F0502020204030204" pitchFamily="34" charset="0"/>
              </a:rPr>
              <a:t>DOE VCI-MUD Seattle 2030 District</a:t>
            </a:r>
          </a:p>
          <a:p>
            <a:pPr defTabSz="1827521"/>
            <a:r>
              <a:rPr lang="en-US" sz="1520">
                <a:solidFill>
                  <a:srgbClr val="0695E5"/>
                </a:solidFill>
                <a:latin typeface="Calibri" panose="020F0502020204030204"/>
                <a:cs typeface="Calibri" panose="020F0502020204030204" pitchFamily="34" charset="0"/>
              </a:rPr>
              <a:t>DOE VCI-MUD Snohomish County PUD 1</a:t>
            </a:r>
          </a:p>
          <a:p>
            <a:pPr defTabSz="1827521"/>
            <a:r>
              <a:rPr lang="en-US" sz="1520">
                <a:solidFill>
                  <a:srgbClr val="0695E5"/>
                </a:solidFill>
                <a:latin typeface="Calibri" panose="020F0502020204030204"/>
                <a:cs typeface="Calibri" panose="020F0502020204030204" pitchFamily="34" charset="0"/>
              </a:rPr>
              <a:t>Western Washington Clean Cities</a:t>
            </a:r>
          </a:p>
          <a:p>
            <a:pPr defTabSz="1827521"/>
            <a:endParaRPr lang="en-US" sz="1520">
              <a:solidFill>
                <a:srgbClr val="0695E5"/>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WASHINGTON, D.C.</a:t>
            </a:r>
          </a:p>
          <a:p>
            <a:pPr defTabSz="1827521"/>
            <a:r>
              <a:rPr lang="en-US" sz="1520">
                <a:solidFill>
                  <a:srgbClr val="0695E5"/>
                </a:solidFill>
                <a:latin typeface="Calibri" panose="020F0502020204030204"/>
                <a:cs typeface="Calibri" panose="020F0502020204030204" pitchFamily="34" charset="0"/>
              </a:rPr>
              <a:t>Greater Washington Region Clean Cities</a:t>
            </a:r>
          </a:p>
          <a:p>
            <a:pPr defTabSz="1827521"/>
            <a:endParaRPr lang="en-US" sz="1520">
              <a:solidFill>
                <a:srgbClr val="0695E5"/>
              </a:solidFill>
              <a:latin typeface="Calibri" panose="020F0502020204030204"/>
              <a:cs typeface="Calibri" panose="020F0502020204030204" pitchFamily="34" charset="0"/>
            </a:endParaRPr>
          </a:p>
          <a:p>
            <a:pPr defTabSz="1827521"/>
            <a:r>
              <a:rPr lang="en-US" sz="1520">
                <a:solidFill>
                  <a:schemeClr val="tx2"/>
                </a:solidFill>
                <a:latin typeface="Calibri" panose="020F0502020204030204"/>
                <a:cs typeface="Calibri" panose="020F0502020204030204" pitchFamily="34" charset="0"/>
              </a:rPr>
              <a:t>WISCONSIN</a:t>
            </a:r>
          </a:p>
          <a:p>
            <a:pPr defTabSz="1827521"/>
            <a:r>
              <a:rPr lang="en-US" sz="1520">
                <a:solidFill>
                  <a:srgbClr val="0695E5"/>
                </a:solidFill>
                <a:latin typeface="Calibri" panose="020F0502020204030204"/>
                <a:cs typeface="Calibri" panose="020F0502020204030204" pitchFamily="34" charset="0"/>
              </a:rPr>
              <a:t>Wisconsin Clean Cities</a:t>
            </a:r>
            <a:endParaRPr lang="en-US" sz="1520">
              <a:solidFill>
                <a:schemeClr val="tx2"/>
              </a:solidFill>
              <a:latin typeface="Calibri" panose="020F0502020204030204"/>
              <a:cs typeface="Calibri" panose="020F0502020204030204" pitchFamily="34" charset="0"/>
            </a:endParaRPr>
          </a:p>
        </p:txBody>
      </p:sp>
      <p:grpSp>
        <p:nvGrpSpPr>
          <p:cNvPr id="106" name="Group 105">
            <a:extLst>
              <a:ext uri="{FF2B5EF4-FFF2-40B4-BE49-F238E27FC236}">
                <a16:creationId xmlns:a16="http://schemas.microsoft.com/office/drawing/2014/main" id="{E52CF6C7-B9AC-A0A5-00A2-DD83373303B5}"/>
              </a:ext>
            </a:extLst>
          </p:cNvPr>
          <p:cNvGrpSpPr/>
          <p:nvPr/>
        </p:nvGrpSpPr>
        <p:grpSpPr>
          <a:xfrm>
            <a:off x="288238" y="1815492"/>
            <a:ext cx="15975797" cy="10465972"/>
            <a:chOff x="279134" y="1008313"/>
            <a:chExt cx="7774138" cy="5037703"/>
          </a:xfrm>
        </p:grpSpPr>
        <p:grpSp>
          <p:nvGrpSpPr>
            <p:cNvPr id="216" name="Group 215">
              <a:extLst>
                <a:ext uri="{FF2B5EF4-FFF2-40B4-BE49-F238E27FC236}">
                  <a16:creationId xmlns:a16="http://schemas.microsoft.com/office/drawing/2014/main" id="{EDB7A0CA-882D-194D-8E5F-B48BCD45EB88}"/>
                </a:ext>
              </a:extLst>
            </p:cNvPr>
            <p:cNvGrpSpPr/>
            <p:nvPr/>
          </p:nvGrpSpPr>
          <p:grpSpPr>
            <a:xfrm>
              <a:off x="279134" y="1008313"/>
              <a:ext cx="7774138" cy="5037703"/>
              <a:chOff x="5239213" y="1665628"/>
              <a:chExt cx="2855147" cy="1782567"/>
            </a:xfrm>
            <a:solidFill>
              <a:srgbClr val="00B0F0"/>
            </a:solidFill>
          </p:grpSpPr>
          <p:sp>
            <p:nvSpPr>
              <p:cNvPr id="217" name="Freeform 5">
                <a:extLst>
                  <a:ext uri="{FF2B5EF4-FFF2-40B4-BE49-F238E27FC236}">
                    <a16:creationId xmlns:a16="http://schemas.microsoft.com/office/drawing/2014/main" id="{CF8DBDAA-3D05-B84C-AA3C-B9C2D123D446}"/>
                  </a:ext>
                </a:extLst>
              </p:cNvPr>
              <p:cNvSpPr>
                <a:spLocks/>
              </p:cNvSpPr>
              <p:nvPr/>
            </p:nvSpPr>
            <p:spPr bwMode="auto">
              <a:xfrm>
                <a:off x="5379189" y="1665628"/>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18" name="Freeform 6">
                <a:extLst>
                  <a:ext uri="{FF2B5EF4-FFF2-40B4-BE49-F238E27FC236}">
                    <a16:creationId xmlns:a16="http://schemas.microsoft.com/office/drawing/2014/main" id="{413BB64A-B0B2-5C4B-82BB-B5E4AC9E4F08}"/>
                  </a:ext>
                </a:extLst>
              </p:cNvPr>
              <p:cNvSpPr>
                <a:spLocks/>
              </p:cNvSpPr>
              <p:nvPr/>
            </p:nvSpPr>
            <p:spPr bwMode="auto">
              <a:xfrm>
                <a:off x="5925596" y="2621839"/>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19" name="Freeform 7">
                <a:extLst>
                  <a:ext uri="{FF2B5EF4-FFF2-40B4-BE49-F238E27FC236}">
                    <a16:creationId xmlns:a16="http://schemas.microsoft.com/office/drawing/2014/main" id="{7CBDEBCC-99D0-714C-8549-D01966474D84}"/>
                  </a:ext>
                </a:extLst>
              </p:cNvPr>
              <p:cNvSpPr>
                <a:spLocks/>
              </p:cNvSpPr>
              <p:nvPr/>
            </p:nvSpPr>
            <p:spPr bwMode="auto">
              <a:xfrm>
                <a:off x="6068942" y="2696043"/>
                <a:ext cx="762272" cy="752152"/>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20" name="Freeform 8">
                <a:extLst>
                  <a:ext uri="{FF2B5EF4-FFF2-40B4-BE49-F238E27FC236}">
                    <a16:creationId xmlns:a16="http://schemas.microsoft.com/office/drawing/2014/main" id="{7445088D-F73C-8644-9ABF-90C22AFB1DC9}"/>
                  </a:ext>
                </a:extLst>
              </p:cNvPr>
              <p:cNvSpPr>
                <a:spLocks/>
              </p:cNvSpPr>
              <p:nvPr/>
            </p:nvSpPr>
            <p:spPr bwMode="auto">
              <a:xfrm>
                <a:off x="5613603" y="2574618"/>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endParaRPr lang="en-US" sz="7196">
                  <a:solidFill>
                    <a:srgbClr val="3C444C"/>
                  </a:solidFill>
                  <a:latin typeface="Calibri Light" panose="020F0502020204030204" pitchFamily="34" charset="0"/>
                </a:endParaRPr>
              </a:p>
            </p:txBody>
          </p:sp>
          <p:sp>
            <p:nvSpPr>
              <p:cNvPr id="221" name="Freeform 9">
                <a:extLst>
                  <a:ext uri="{FF2B5EF4-FFF2-40B4-BE49-F238E27FC236}">
                    <a16:creationId xmlns:a16="http://schemas.microsoft.com/office/drawing/2014/main" id="{5B3D5817-9C1B-C544-BD65-768EFAD91CD0}"/>
                  </a:ext>
                </a:extLst>
              </p:cNvPr>
              <p:cNvSpPr>
                <a:spLocks/>
              </p:cNvSpPr>
              <p:nvPr/>
            </p:nvSpPr>
            <p:spPr bwMode="auto">
              <a:xfrm>
                <a:off x="5239213" y="2105788"/>
                <a:ext cx="433415" cy="750466"/>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solidFill>
                <a:schemeClr val="accent3">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22" name="Freeform 10">
                <a:extLst>
                  <a:ext uri="{FF2B5EF4-FFF2-40B4-BE49-F238E27FC236}">
                    <a16:creationId xmlns:a16="http://schemas.microsoft.com/office/drawing/2014/main" id="{D4B1D835-AE45-F74B-B929-FD5D9510B348}"/>
                  </a:ext>
                </a:extLst>
              </p:cNvPr>
              <p:cNvSpPr>
                <a:spLocks/>
              </p:cNvSpPr>
              <p:nvPr/>
            </p:nvSpPr>
            <p:spPr bwMode="auto">
              <a:xfrm>
                <a:off x="6303359" y="2660628"/>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23" name="Freeform 11">
                <a:extLst>
                  <a:ext uri="{FF2B5EF4-FFF2-40B4-BE49-F238E27FC236}">
                    <a16:creationId xmlns:a16="http://schemas.microsoft.com/office/drawing/2014/main" id="{216117B0-AE04-214F-83FA-4FE219F9B227}"/>
                  </a:ext>
                </a:extLst>
              </p:cNvPr>
              <p:cNvSpPr>
                <a:spLocks/>
              </p:cNvSpPr>
              <p:nvPr/>
            </p:nvSpPr>
            <p:spPr bwMode="auto">
              <a:xfrm>
                <a:off x="6364071" y="2454882"/>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24" name="Freeform 12">
                <a:extLst>
                  <a:ext uri="{FF2B5EF4-FFF2-40B4-BE49-F238E27FC236}">
                    <a16:creationId xmlns:a16="http://schemas.microsoft.com/office/drawing/2014/main" id="{6EAC8B8E-C4C3-D14B-983D-0FCA10F5E337}"/>
                  </a:ext>
                </a:extLst>
              </p:cNvPr>
              <p:cNvSpPr>
                <a:spLocks/>
              </p:cNvSpPr>
              <p:nvPr/>
            </p:nvSpPr>
            <p:spPr bwMode="auto">
              <a:xfrm>
                <a:off x="6279749" y="2242390"/>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25" name="Freeform 13">
                <a:extLst>
                  <a:ext uri="{FF2B5EF4-FFF2-40B4-BE49-F238E27FC236}">
                    <a16:creationId xmlns:a16="http://schemas.microsoft.com/office/drawing/2014/main" id="{A6059A4D-BD13-F348-B7F5-645DA7384ECA}"/>
                  </a:ext>
                </a:extLst>
              </p:cNvPr>
              <p:cNvSpPr>
                <a:spLocks/>
              </p:cNvSpPr>
              <p:nvPr/>
            </p:nvSpPr>
            <p:spPr bwMode="auto">
              <a:xfrm>
                <a:off x="6293240" y="2040017"/>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26" name="Freeform 14">
                <a:extLst>
                  <a:ext uri="{FF2B5EF4-FFF2-40B4-BE49-F238E27FC236}">
                    <a16:creationId xmlns:a16="http://schemas.microsoft.com/office/drawing/2014/main" id="{7C56A5CF-8E35-E045-BDA1-5076C06B3CF2}"/>
                  </a:ext>
                </a:extLst>
              </p:cNvPr>
              <p:cNvSpPr>
                <a:spLocks/>
              </p:cNvSpPr>
              <p:nvPr/>
            </p:nvSpPr>
            <p:spPr bwMode="auto">
              <a:xfrm>
                <a:off x="5922223" y="2058567"/>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27" name="Freeform 15">
                <a:extLst>
                  <a:ext uri="{FF2B5EF4-FFF2-40B4-BE49-F238E27FC236}">
                    <a16:creationId xmlns:a16="http://schemas.microsoft.com/office/drawing/2014/main" id="{2FDE3A8A-E6A3-1248-B834-DEF76CD8A885}"/>
                  </a:ext>
                </a:extLst>
              </p:cNvPr>
              <p:cNvSpPr>
                <a:spLocks/>
              </p:cNvSpPr>
              <p:nvPr/>
            </p:nvSpPr>
            <p:spPr bwMode="auto">
              <a:xfrm>
                <a:off x="6313478" y="1829212"/>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28" name="Freeform 16">
                <a:extLst>
                  <a:ext uri="{FF2B5EF4-FFF2-40B4-BE49-F238E27FC236}">
                    <a16:creationId xmlns:a16="http://schemas.microsoft.com/office/drawing/2014/main" id="{6496D2F9-CC45-1F43-AA12-0A82DB696494}"/>
                  </a:ext>
                </a:extLst>
              </p:cNvPr>
              <p:cNvSpPr>
                <a:spLocks/>
              </p:cNvSpPr>
              <p:nvPr/>
            </p:nvSpPr>
            <p:spPr bwMode="auto">
              <a:xfrm>
                <a:off x="5982935" y="2348636"/>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29" name="Freeform 17">
                <a:extLst>
                  <a:ext uri="{FF2B5EF4-FFF2-40B4-BE49-F238E27FC236}">
                    <a16:creationId xmlns:a16="http://schemas.microsoft.com/office/drawing/2014/main" id="{697FD0A9-757F-C741-B660-ECF7CF85F5B9}"/>
                  </a:ext>
                </a:extLst>
              </p:cNvPr>
              <p:cNvSpPr>
                <a:spLocks/>
              </p:cNvSpPr>
              <p:nvPr/>
            </p:nvSpPr>
            <p:spPr bwMode="auto">
              <a:xfrm>
                <a:off x="5716477" y="2235644"/>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0" name="Freeform 18">
                <a:extLst>
                  <a:ext uri="{FF2B5EF4-FFF2-40B4-BE49-F238E27FC236}">
                    <a16:creationId xmlns:a16="http://schemas.microsoft.com/office/drawing/2014/main" id="{A60C6107-15DB-1541-9501-CF750332E773}"/>
                  </a:ext>
                </a:extLst>
              </p:cNvPr>
              <p:cNvSpPr>
                <a:spLocks/>
              </p:cNvSpPr>
              <p:nvPr/>
            </p:nvSpPr>
            <p:spPr bwMode="auto">
              <a:xfrm>
                <a:off x="5428095" y="2164814"/>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1" name="Freeform 19">
                <a:extLst>
                  <a:ext uri="{FF2B5EF4-FFF2-40B4-BE49-F238E27FC236}">
                    <a16:creationId xmlns:a16="http://schemas.microsoft.com/office/drawing/2014/main" id="{ACE3964F-CDEA-3046-BC66-9D711DDAF7B1}"/>
                  </a:ext>
                </a:extLst>
              </p:cNvPr>
              <p:cNvSpPr>
                <a:spLocks/>
              </p:cNvSpPr>
              <p:nvPr/>
            </p:nvSpPr>
            <p:spPr bwMode="auto">
              <a:xfrm>
                <a:off x="5278002" y="1830899"/>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solidFill>
                <a:schemeClr val="accent3">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2" name="Freeform 20">
                <a:extLst>
                  <a:ext uri="{FF2B5EF4-FFF2-40B4-BE49-F238E27FC236}">
                    <a16:creationId xmlns:a16="http://schemas.microsoft.com/office/drawing/2014/main" id="{1596C02F-D4E6-BD43-8050-714B41C8D4CD}"/>
                  </a:ext>
                </a:extLst>
              </p:cNvPr>
              <p:cNvSpPr>
                <a:spLocks/>
              </p:cNvSpPr>
              <p:nvPr/>
            </p:nvSpPr>
            <p:spPr bwMode="auto">
              <a:xfrm>
                <a:off x="5637213" y="1731399"/>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3" name="Freeform 21">
                <a:extLst>
                  <a:ext uri="{FF2B5EF4-FFF2-40B4-BE49-F238E27FC236}">
                    <a16:creationId xmlns:a16="http://schemas.microsoft.com/office/drawing/2014/main" id="{E70F62E9-0660-824F-B15F-36F0EF87D684}"/>
                  </a:ext>
                </a:extLst>
              </p:cNvPr>
              <p:cNvSpPr>
                <a:spLocks/>
              </p:cNvSpPr>
              <p:nvPr/>
            </p:nvSpPr>
            <p:spPr bwMode="auto">
              <a:xfrm>
                <a:off x="5775502" y="1743204"/>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4" name="Freeform 22">
                <a:extLst>
                  <a:ext uri="{FF2B5EF4-FFF2-40B4-BE49-F238E27FC236}">
                    <a16:creationId xmlns:a16="http://schemas.microsoft.com/office/drawing/2014/main" id="{EF5144EF-B1CD-C44F-A280-2A36D496A727}"/>
                  </a:ext>
                </a:extLst>
              </p:cNvPr>
              <p:cNvSpPr>
                <a:spLocks/>
              </p:cNvSpPr>
              <p:nvPr/>
            </p:nvSpPr>
            <p:spPr bwMode="auto">
              <a:xfrm>
                <a:off x="7897046" y="1787052"/>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5" name="Freeform 23">
                <a:extLst>
                  <a:ext uri="{FF2B5EF4-FFF2-40B4-BE49-F238E27FC236}">
                    <a16:creationId xmlns:a16="http://schemas.microsoft.com/office/drawing/2014/main" id="{ACD0DE77-50C0-BC46-8D3A-1EFCB4020462}"/>
                  </a:ext>
                </a:extLst>
              </p:cNvPr>
              <p:cNvSpPr>
                <a:spLocks/>
              </p:cNvSpPr>
              <p:nvPr/>
            </p:nvSpPr>
            <p:spPr bwMode="auto">
              <a:xfrm>
                <a:off x="7517597" y="2002916"/>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solidFill>
                <a:schemeClr val="accent3">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6" name="Freeform 24">
                <a:extLst>
                  <a:ext uri="{FF2B5EF4-FFF2-40B4-BE49-F238E27FC236}">
                    <a16:creationId xmlns:a16="http://schemas.microsoft.com/office/drawing/2014/main" id="{2B4C1D57-492C-B24E-97CA-CFBA2656F0EA}"/>
                  </a:ext>
                </a:extLst>
              </p:cNvPr>
              <p:cNvSpPr>
                <a:spLocks/>
              </p:cNvSpPr>
              <p:nvPr/>
            </p:nvSpPr>
            <p:spPr bwMode="auto">
              <a:xfrm>
                <a:off x="7792487" y="1982678"/>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solidFill>
                <a:schemeClr val="accent3">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7" name="Freeform 25">
                <a:extLst>
                  <a:ext uri="{FF2B5EF4-FFF2-40B4-BE49-F238E27FC236}">
                    <a16:creationId xmlns:a16="http://schemas.microsoft.com/office/drawing/2014/main" id="{CB7DB1BE-3833-BF49-AADB-BA08D80F283F}"/>
                  </a:ext>
                </a:extLst>
              </p:cNvPr>
              <p:cNvSpPr>
                <a:spLocks/>
              </p:cNvSpPr>
              <p:nvPr/>
            </p:nvSpPr>
            <p:spPr bwMode="auto">
              <a:xfrm>
                <a:off x="7866691" y="1960755"/>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8" name="Freeform 26">
                <a:extLst>
                  <a:ext uri="{FF2B5EF4-FFF2-40B4-BE49-F238E27FC236}">
                    <a16:creationId xmlns:a16="http://schemas.microsoft.com/office/drawing/2014/main" id="{BDCEA015-293C-4A4E-8624-9C46F17E2180}"/>
                  </a:ext>
                </a:extLst>
              </p:cNvPr>
              <p:cNvSpPr>
                <a:spLocks/>
              </p:cNvSpPr>
              <p:nvPr/>
            </p:nvSpPr>
            <p:spPr bwMode="auto">
              <a:xfrm>
                <a:off x="7834649" y="2188424"/>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solidFill>
                <a:schemeClr val="accent3">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39" name="Freeform 27">
                <a:extLst>
                  <a:ext uri="{FF2B5EF4-FFF2-40B4-BE49-F238E27FC236}">
                    <a16:creationId xmlns:a16="http://schemas.microsoft.com/office/drawing/2014/main" id="{482DD514-2B76-D04F-8FA9-298D2F1A41A0}"/>
                  </a:ext>
                </a:extLst>
              </p:cNvPr>
              <p:cNvSpPr>
                <a:spLocks/>
              </p:cNvSpPr>
              <p:nvPr/>
            </p:nvSpPr>
            <p:spPr bwMode="auto">
              <a:xfrm>
                <a:off x="7918971" y="2179991"/>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0" name="Freeform 28">
                <a:extLst>
                  <a:ext uri="{FF2B5EF4-FFF2-40B4-BE49-F238E27FC236}">
                    <a16:creationId xmlns:a16="http://schemas.microsoft.com/office/drawing/2014/main" id="{A2A0A96F-E41F-BD4A-B6F8-F7B650B2C23F}"/>
                  </a:ext>
                </a:extLst>
              </p:cNvPr>
              <p:cNvSpPr>
                <a:spLocks/>
              </p:cNvSpPr>
              <p:nvPr/>
            </p:nvSpPr>
            <p:spPr bwMode="auto">
              <a:xfrm>
                <a:off x="7834650" y="2119279"/>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solidFill>
                <a:schemeClr val="accent3">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1" name="Freeform 29">
                <a:extLst>
                  <a:ext uri="{FF2B5EF4-FFF2-40B4-BE49-F238E27FC236}">
                    <a16:creationId xmlns:a16="http://schemas.microsoft.com/office/drawing/2014/main" id="{FE70F84C-1DD6-D44D-A9D9-181EE65CD346}"/>
                  </a:ext>
                </a:extLst>
              </p:cNvPr>
              <p:cNvSpPr>
                <a:spLocks/>
              </p:cNvSpPr>
              <p:nvPr/>
            </p:nvSpPr>
            <p:spPr bwMode="auto">
              <a:xfrm>
                <a:off x="7976311" y="2205288"/>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2" name="Freeform 30">
                <a:extLst>
                  <a:ext uri="{FF2B5EF4-FFF2-40B4-BE49-F238E27FC236}">
                    <a16:creationId xmlns:a16="http://schemas.microsoft.com/office/drawing/2014/main" id="{9545246A-E692-6749-AB6F-7B9E2650D562}"/>
                  </a:ext>
                </a:extLst>
              </p:cNvPr>
              <p:cNvSpPr>
                <a:spLocks/>
              </p:cNvSpPr>
              <p:nvPr/>
            </p:nvSpPr>
            <p:spPr bwMode="auto">
              <a:xfrm>
                <a:off x="7763819" y="2269374"/>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solidFill>
                <a:srgbClr val="94D7FC"/>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3" name="Freeform 31">
                <a:extLst>
                  <a:ext uri="{FF2B5EF4-FFF2-40B4-BE49-F238E27FC236}">
                    <a16:creationId xmlns:a16="http://schemas.microsoft.com/office/drawing/2014/main" id="{9C005745-E018-9F48-BB3F-8AE60AF6DC2F}"/>
                  </a:ext>
                </a:extLst>
              </p:cNvPr>
              <p:cNvSpPr>
                <a:spLocks/>
              </p:cNvSpPr>
              <p:nvPr/>
            </p:nvSpPr>
            <p:spPr bwMode="auto">
              <a:xfrm>
                <a:off x="7750328" y="2378992"/>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solidFill>
                <a:schemeClr val="accent3">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4" name="Freeform 32">
                <a:extLst>
                  <a:ext uri="{FF2B5EF4-FFF2-40B4-BE49-F238E27FC236}">
                    <a16:creationId xmlns:a16="http://schemas.microsoft.com/office/drawing/2014/main" id="{E5FD03EA-4455-F54D-81F5-052FE52C4366}"/>
                  </a:ext>
                </a:extLst>
              </p:cNvPr>
              <p:cNvSpPr>
                <a:spLocks/>
              </p:cNvSpPr>
              <p:nvPr/>
            </p:nvSpPr>
            <p:spPr bwMode="auto">
              <a:xfrm>
                <a:off x="7480497" y="2227211"/>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5" name="Freeform 33">
                <a:extLst>
                  <a:ext uri="{FF2B5EF4-FFF2-40B4-BE49-F238E27FC236}">
                    <a16:creationId xmlns:a16="http://schemas.microsoft.com/office/drawing/2014/main" id="{89303431-D594-A442-A005-5EDD991691F8}"/>
                  </a:ext>
                </a:extLst>
              </p:cNvPr>
              <p:cNvSpPr>
                <a:spLocks/>
              </p:cNvSpPr>
              <p:nvPr/>
            </p:nvSpPr>
            <p:spPr bwMode="auto">
              <a:xfrm>
                <a:off x="7183683" y="3051883"/>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6" name="Freeform 34">
                <a:extLst>
                  <a:ext uri="{FF2B5EF4-FFF2-40B4-BE49-F238E27FC236}">
                    <a16:creationId xmlns:a16="http://schemas.microsoft.com/office/drawing/2014/main" id="{CF2E96F3-D1C2-ED42-BCCD-D5A541CA2985}"/>
                  </a:ext>
                </a:extLst>
              </p:cNvPr>
              <p:cNvSpPr>
                <a:spLocks/>
              </p:cNvSpPr>
              <p:nvPr/>
            </p:nvSpPr>
            <p:spPr bwMode="auto">
              <a:xfrm>
                <a:off x="6802547" y="2950695"/>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7" name="Freeform 35">
                <a:extLst>
                  <a:ext uri="{FF2B5EF4-FFF2-40B4-BE49-F238E27FC236}">
                    <a16:creationId xmlns:a16="http://schemas.microsoft.com/office/drawing/2014/main" id="{6CDE4120-6162-EA4F-B155-CD3BB094C228}"/>
                  </a:ext>
                </a:extLst>
              </p:cNvPr>
              <p:cNvSpPr>
                <a:spLocks/>
              </p:cNvSpPr>
              <p:nvPr/>
            </p:nvSpPr>
            <p:spPr bwMode="auto">
              <a:xfrm>
                <a:off x="6765445" y="2707848"/>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8" name="Freeform 36">
                <a:extLst>
                  <a:ext uri="{FF2B5EF4-FFF2-40B4-BE49-F238E27FC236}">
                    <a16:creationId xmlns:a16="http://schemas.microsoft.com/office/drawing/2014/main" id="{6A84BEE8-6E38-824D-B8FC-B6BBF87A98C6}"/>
                  </a:ext>
                </a:extLst>
              </p:cNvPr>
              <p:cNvSpPr>
                <a:spLocks/>
              </p:cNvSpPr>
              <p:nvPr/>
            </p:nvSpPr>
            <p:spPr bwMode="auto">
              <a:xfrm>
                <a:off x="7011666" y="2657255"/>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49" name="Freeform 37">
                <a:extLst>
                  <a:ext uri="{FF2B5EF4-FFF2-40B4-BE49-F238E27FC236}">
                    <a16:creationId xmlns:a16="http://schemas.microsoft.com/office/drawing/2014/main" id="{73BA3833-F686-6C46-81AD-18527E206AC2}"/>
                  </a:ext>
                </a:extLst>
              </p:cNvPr>
              <p:cNvSpPr>
                <a:spLocks/>
              </p:cNvSpPr>
              <p:nvPr/>
            </p:nvSpPr>
            <p:spPr bwMode="auto">
              <a:xfrm>
                <a:off x="7342209" y="2606661"/>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0" name="Freeform 38">
                <a:extLst>
                  <a:ext uri="{FF2B5EF4-FFF2-40B4-BE49-F238E27FC236}">
                    <a16:creationId xmlns:a16="http://schemas.microsoft.com/office/drawing/2014/main" id="{30C14EAB-DA99-C846-874C-6856B4309311}"/>
                  </a:ext>
                </a:extLst>
              </p:cNvPr>
              <p:cNvSpPr>
                <a:spLocks/>
              </p:cNvSpPr>
              <p:nvPr/>
            </p:nvSpPr>
            <p:spPr bwMode="auto">
              <a:xfrm>
                <a:off x="7274751" y="2775306"/>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894CAF"/>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1" name="Freeform 39">
                <a:extLst>
                  <a:ext uri="{FF2B5EF4-FFF2-40B4-BE49-F238E27FC236}">
                    <a16:creationId xmlns:a16="http://schemas.microsoft.com/office/drawing/2014/main" id="{33442D4E-C057-7D41-8379-0BEC33A17B7E}"/>
                  </a:ext>
                </a:extLst>
              </p:cNvPr>
              <p:cNvSpPr>
                <a:spLocks/>
              </p:cNvSpPr>
              <p:nvPr/>
            </p:nvSpPr>
            <p:spPr bwMode="auto">
              <a:xfrm>
                <a:off x="7369192" y="2432958"/>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2" name="Freeform 40">
                <a:extLst>
                  <a:ext uri="{FF2B5EF4-FFF2-40B4-BE49-F238E27FC236}">
                    <a16:creationId xmlns:a16="http://schemas.microsoft.com/office/drawing/2014/main" id="{E1725017-8CD0-C74F-AD93-1688F5D1CCAC}"/>
                  </a:ext>
                </a:extLst>
              </p:cNvPr>
              <p:cNvSpPr>
                <a:spLocks/>
              </p:cNvSpPr>
              <p:nvPr/>
            </p:nvSpPr>
            <p:spPr bwMode="auto">
              <a:xfrm>
                <a:off x="7406293" y="2750009"/>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3" name="Freeform 41">
                <a:extLst>
                  <a:ext uri="{FF2B5EF4-FFF2-40B4-BE49-F238E27FC236}">
                    <a16:creationId xmlns:a16="http://schemas.microsoft.com/office/drawing/2014/main" id="{90C89E26-BBA8-9F4F-98E4-90FCF80BEA2E}"/>
                  </a:ext>
                </a:extLst>
              </p:cNvPr>
              <p:cNvSpPr>
                <a:spLocks/>
              </p:cNvSpPr>
              <p:nvPr/>
            </p:nvSpPr>
            <p:spPr bwMode="auto">
              <a:xfrm>
                <a:off x="7128030" y="2788797"/>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4" name="Freeform 42">
                <a:extLst>
                  <a:ext uri="{FF2B5EF4-FFF2-40B4-BE49-F238E27FC236}">
                    <a16:creationId xmlns:a16="http://schemas.microsoft.com/office/drawing/2014/main" id="{45D84D1E-C14A-F84F-9213-40B204153F39}"/>
                  </a:ext>
                </a:extLst>
              </p:cNvPr>
              <p:cNvSpPr>
                <a:spLocks/>
              </p:cNvSpPr>
              <p:nvPr/>
            </p:nvSpPr>
            <p:spPr bwMode="auto">
              <a:xfrm>
                <a:off x="6942521" y="2800602"/>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5" name="Freeform 43">
                <a:extLst>
                  <a:ext uri="{FF2B5EF4-FFF2-40B4-BE49-F238E27FC236}">
                    <a16:creationId xmlns:a16="http://schemas.microsoft.com/office/drawing/2014/main" id="{BF3EF756-42A8-394D-A5D9-4FAAFC9494F0}"/>
                  </a:ext>
                </a:extLst>
              </p:cNvPr>
              <p:cNvSpPr>
                <a:spLocks/>
              </p:cNvSpPr>
              <p:nvPr/>
            </p:nvSpPr>
            <p:spPr bwMode="auto">
              <a:xfrm>
                <a:off x="7559760" y="2387424"/>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6" name="Freeform 44">
                <a:extLst>
                  <a:ext uri="{FF2B5EF4-FFF2-40B4-BE49-F238E27FC236}">
                    <a16:creationId xmlns:a16="http://schemas.microsoft.com/office/drawing/2014/main" id="{8B8862B9-C7BB-954C-9F51-C39F86D7FE3E}"/>
                  </a:ext>
                </a:extLst>
              </p:cNvPr>
              <p:cNvSpPr>
                <a:spLocks/>
              </p:cNvSpPr>
              <p:nvPr/>
            </p:nvSpPr>
            <p:spPr bwMode="auto">
              <a:xfrm>
                <a:off x="7411352" y="2367187"/>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7" name="Freeform 45">
                <a:extLst>
                  <a:ext uri="{FF2B5EF4-FFF2-40B4-BE49-F238E27FC236}">
                    <a16:creationId xmlns:a16="http://schemas.microsoft.com/office/drawing/2014/main" id="{FC1EAC0B-668A-E44D-A2ED-AE2031313F95}"/>
                  </a:ext>
                </a:extLst>
              </p:cNvPr>
              <p:cNvSpPr>
                <a:spLocks/>
              </p:cNvSpPr>
              <p:nvPr/>
            </p:nvSpPr>
            <p:spPr bwMode="auto">
              <a:xfrm>
                <a:off x="7045395" y="2498729"/>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8" name="Freeform 46">
                <a:extLst>
                  <a:ext uri="{FF2B5EF4-FFF2-40B4-BE49-F238E27FC236}">
                    <a16:creationId xmlns:a16="http://schemas.microsoft.com/office/drawing/2014/main" id="{2DD9F829-1662-6F4D-8236-6D6E1A56E2E9}"/>
                  </a:ext>
                </a:extLst>
              </p:cNvPr>
              <p:cNvSpPr>
                <a:spLocks/>
              </p:cNvSpPr>
              <p:nvPr/>
            </p:nvSpPr>
            <p:spPr bwMode="auto">
              <a:xfrm>
                <a:off x="6706419" y="2426212"/>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59" name="Freeform 47">
                <a:extLst>
                  <a:ext uri="{FF2B5EF4-FFF2-40B4-BE49-F238E27FC236}">
                    <a16:creationId xmlns:a16="http://schemas.microsoft.com/office/drawing/2014/main" id="{3D7625E7-5216-894C-8DA2-FC6EF6F2A473}"/>
                  </a:ext>
                </a:extLst>
              </p:cNvPr>
              <p:cNvSpPr>
                <a:spLocks/>
              </p:cNvSpPr>
              <p:nvPr/>
            </p:nvSpPr>
            <p:spPr bwMode="auto">
              <a:xfrm>
                <a:off x="6642334" y="1820780"/>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60" name="Line 48">
                <a:extLst>
                  <a:ext uri="{FF2B5EF4-FFF2-40B4-BE49-F238E27FC236}">
                    <a16:creationId xmlns:a16="http://schemas.microsoft.com/office/drawing/2014/main" id="{DF3794D4-A3C4-D040-8299-0E24FAA386FB}"/>
                  </a:ext>
                </a:extLst>
              </p:cNvPr>
              <p:cNvSpPr>
                <a:spLocks noChangeShapeType="1"/>
              </p:cNvSpPr>
              <p:nvPr/>
            </p:nvSpPr>
            <p:spPr bwMode="auto">
              <a:xfrm>
                <a:off x="6881810" y="2014721"/>
                <a:ext cx="0" cy="0"/>
              </a:xfrm>
              <a:prstGeom prst="line">
                <a:avLst/>
              </a:prstGeom>
              <a:grpFill/>
              <a:ln w="6350">
                <a:solidFill>
                  <a:srgbClr val="000000"/>
                </a:solidFill>
                <a:round/>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61" name="Line 49">
                <a:extLst>
                  <a:ext uri="{FF2B5EF4-FFF2-40B4-BE49-F238E27FC236}">
                    <a16:creationId xmlns:a16="http://schemas.microsoft.com/office/drawing/2014/main" id="{2CB162A7-696B-EE4D-AAF6-A8D7C68F60B6}"/>
                  </a:ext>
                </a:extLst>
              </p:cNvPr>
              <p:cNvSpPr>
                <a:spLocks noChangeShapeType="1"/>
              </p:cNvSpPr>
              <p:nvPr/>
            </p:nvSpPr>
            <p:spPr bwMode="auto">
              <a:xfrm>
                <a:off x="6881810" y="2014721"/>
                <a:ext cx="0" cy="0"/>
              </a:xfrm>
              <a:prstGeom prst="line">
                <a:avLst/>
              </a:prstGeom>
              <a:grp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62" name="Freeform 50">
                <a:extLst>
                  <a:ext uri="{FF2B5EF4-FFF2-40B4-BE49-F238E27FC236}">
                    <a16:creationId xmlns:a16="http://schemas.microsoft.com/office/drawing/2014/main" id="{52983948-4B13-5547-842F-9378851866F6}"/>
                  </a:ext>
                </a:extLst>
              </p:cNvPr>
              <p:cNvSpPr>
                <a:spLocks/>
              </p:cNvSpPr>
              <p:nvPr/>
            </p:nvSpPr>
            <p:spPr bwMode="auto">
              <a:xfrm>
                <a:off x="6964446" y="1940518"/>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63" name="Freeform 51">
                <a:extLst>
                  <a:ext uri="{FF2B5EF4-FFF2-40B4-BE49-F238E27FC236}">
                    <a16:creationId xmlns:a16="http://schemas.microsoft.com/office/drawing/2014/main" id="{B2AA4565-9A6C-AD4D-B32A-CF481F7CBA02}"/>
                  </a:ext>
                </a:extLst>
              </p:cNvPr>
              <p:cNvSpPr>
                <a:spLocks/>
              </p:cNvSpPr>
              <p:nvPr/>
            </p:nvSpPr>
            <p:spPr bwMode="auto">
              <a:xfrm>
                <a:off x="6848081" y="1986052"/>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64" name="Freeform 52">
                <a:extLst>
                  <a:ext uri="{FF2B5EF4-FFF2-40B4-BE49-F238E27FC236}">
                    <a16:creationId xmlns:a16="http://schemas.microsoft.com/office/drawing/2014/main" id="{E3F0D842-0355-8946-AA4D-1C3E0E6B2C43}"/>
                  </a:ext>
                </a:extLst>
              </p:cNvPr>
              <p:cNvSpPr>
                <a:spLocks/>
              </p:cNvSpPr>
              <p:nvPr/>
            </p:nvSpPr>
            <p:spPr bwMode="auto">
              <a:xfrm>
                <a:off x="7268005" y="2274432"/>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solidFill>
                <a:schemeClr val="accent5">
                  <a:lumMod val="40000"/>
                  <a:lumOff val="6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65" name="Freeform 53">
                <a:extLst>
                  <a:ext uri="{FF2B5EF4-FFF2-40B4-BE49-F238E27FC236}">
                    <a16:creationId xmlns:a16="http://schemas.microsoft.com/office/drawing/2014/main" id="{C5984745-7727-1945-8826-A8D256E9BF9B}"/>
                  </a:ext>
                </a:extLst>
              </p:cNvPr>
              <p:cNvSpPr>
                <a:spLocks/>
              </p:cNvSpPr>
              <p:nvPr/>
            </p:nvSpPr>
            <p:spPr bwMode="auto">
              <a:xfrm>
                <a:off x="7119598" y="2319968"/>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66" name="Freeform 54">
                <a:extLst>
                  <a:ext uri="{FF2B5EF4-FFF2-40B4-BE49-F238E27FC236}">
                    <a16:creationId xmlns:a16="http://schemas.microsoft.com/office/drawing/2014/main" id="{65D523F8-C7A8-264F-8BF8-DA28FCF30C1F}"/>
                  </a:ext>
                </a:extLst>
              </p:cNvPr>
              <p:cNvSpPr>
                <a:spLocks/>
              </p:cNvSpPr>
              <p:nvPr/>
            </p:nvSpPr>
            <p:spPr bwMode="auto">
              <a:xfrm>
                <a:off x="6929030" y="2282866"/>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sp>
            <p:nvSpPr>
              <p:cNvPr id="267" name="Freeform 55">
                <a:extLst>
                  <a:ext uri="{FF2B5EF4-FFF2-40B4-BE49-F238E27FC236}">
                    <a16:creationId xmlns:a16="http://schemas.microsoft.com/office/drawing/2014/main" id="{234BBCAD-FC7D-FB46-93B1-C245409FF2CD}"/>
                  </a:ext>
                </a:extLst>
              </p:cNvPr>
              <p:cNvSpPr>
                <a:spLocks/>
              </p:cNvSpPr>
              <p:nvPr/>
            </p:nvSpPr>
            <p:spPr bwMode="auto">
              <a:xfrm>
                <a:off x="6662572" y="2198543"/>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solidFill>
                <a:schemeClr val="tx1">
                  <a:lumMod val="20000"/>
                  <a:lumOff val="80000"/>
                </a:schemeClr>
              </a:solidFill>
              <a:ln w="6350" cap="flat">
                <a:solidFill>
                  <a:srgbClr val="FFFFFF"/>
                </a:solidFill>
                <a:prstDash val="solid"/>
                <a:miter lim="800000"/>
                <a:headEnd/>
                <a:tailEnd/>
              </a:ln>
            </p:spPr>
            <p:txBody>
              <a:bodyPr/>
              <a:lstStyle/>
              <a:p>
                <a:pPr defTabSz="1827521">
                  <a:defRPr/>
                </a:pPr>
                <a:endParaRPr lang="en-US" sz="7196">
                  <a:solidFill>
                    <a:srgbClr val="3C444C"/>
                  </a:solidFill>
                  <a:latin typeface="Calibri Light" panose="020F0502020204030204" pitchFamily="34" charset="0"/>
                  <a:ea typeface="Open Sans Light" panose="020B0306030504020204" pitchFamily="34" charset="0"/>
                  <a:cs typeface="Calibri Light" panose="020F0502020204030204" pitchFamily="34" charset="0"/>
                </a:endParaRPr>
              </a:p>
            </p:txBody>
          </p:sp>
        </p:grpSp>
        <p:pic>
          <p:nvPicPr>
            <p:cNvPr id="13" name="Picture 12">
              <a:extLst>
                <a:ext uri="{FF2B5EF4-FFF2-40B4-BE49-F238E27FC236}">
                  <a16:creationId xmlns:a16="http://schemas.microsoft.com/office/drawing/2014/main" id="{D9619348-7E41-6941-B834-7FCE42D40E62}"/>
                </a:ext>
              </a:extLst>
            </p:cNvPr>
            <p:cNvPicPr>
              <a:picLocks noChangeAspect="1"/>
            </p:cNvPicPr>
            <p:nvPr/>
          </p:nvPicPr>
          <p:blipFill>
            <a:blip r:embed="rId3"/>
            <a:stretch>
              <a:fillRect/>
            </a:stretch>
          </p:blipFill>
          <p:spPr>
            <a:xfrm>
              <a:off x="7098546" y="2405189"/>
              <a:ext cx="170515" cy="117736"/>
            </a:xfrm>
            <a:prstGeom prst="rect">
              <a:avLst/>
            </a:prstGeom>
          </p:spPr>
        </p:pic>
        <p:pic>
          <p:nvPicPr>
            <p:cNvPr id="558" name="Picture 557">
              <a:extLst>
                <a:ext uri="{FF2B5EF4-FFF2-40B4-BE49-F238E27FC236}">
                  <a16:creationId xmlns:a16="http://schemas.microsoft.com/office/drawing/2014/main" id="{6A8E2FBF-F791-439B-92EE-1F7159054F84}"/>
                </a:ext>
              </a:extLst>
            </p:cNvPr>
            <p:cNvPicPr>
              <a:picLocks noChangeAspect="1"/>
            </p:cNvPicPr>
            <p:nvPr/>
          </p:nvPicPr>
          <p:blipFill>
            <a:blip r:embed="rId3"/>
            <a:stretch>
              <a:fillRect/>
            </a:stretch>
          </p:blipFill>
          <p:spPr>
            <a:xfrm>
              <a:off x="7507217" y="2345892"/>
              <a:ext cx="170515" cy="117736"/>
            </a:xfrm>
            <a:prstGeom prst="rect">
              <a:avLst/>
            </a:prstGeom>
          </p:spPr>
        </p:pic>
        <p:pic>
          <p:nvPicPr>
            <p:cNvPr id="276" name="Picture 275">
              <a:extLst>
                <a:ext uri="{FF2B5EF4-FFF2-40B4-BE49-F238E27FC236}">
                  <a16:creationId xmlns:a16="http://schemas.microsoft.com/office/drawing/2014/main" id="{8FADB177-6BC7-2D42-92E9-5FE13A541B02}"/>
                </a:ext>
              </a:extLst>
            </p:cNvPr>
            <p:cNvPicPr>
              <a:picLocks noChangeAspect="1"/>
            </p:cNvPicPr>
            <p:nvPr/>
          </p:nvPicPr>
          <p:blipFill>
            <a:blip r:embed="rId4"/>
            <a:stretch>
              <a:fillRect/>
            </a:stretch>
          </p:blipFill>
          <p:spPr>
            <a:xfrm>
              <a:off x="574314" y="3020730"/>
              <a:ext cx="177974" cy="122887"/>
            </a:xfrm>
            <a:prstGeom prst="rect">
              <a:avLst/>
            </a:prstGeom>
          </p:spPr>
        </p:pic>
        <p:pic>
          <p:nvPicPr>
            <p:cNvPr id="278" name="Picture 277">
              <a:extLst>
                <a:ext uri="{FF2B5EF4-FFF2-40B4-BE49-F238E27FC236}">
                  <a16:creationId xmlns:a16="http://schemas.microsoft.com/office/drawing/2014/main" id="{1ED74B98-D55D-6743-9515-6C29C63E38CC}"/>
                </a:ext>
              </a:extLst>
            </p:cNvPr>
            <p:cNvPicPr>
              <a:picLocks noChangeAspect="1"/>
            </p:cNvPicPr>
            <p:nvPr/>
          </p:nvPicPr>
          <p:blipFill>
            <a:blip r:embed="rId5"/>
            <a:stretch>
              <a:fillRect/>
            </a:stretch>
          </p:blipFill>
          <p:spPr>
            <a:xfrm>
              <a:off x="5576248" y="3128659"/>
              <a:ext cx="134160" cy="144066"/>
            </a:xfrm>
            <a:prstGeom prst="rect">
              <a:avLst/>
            </a:prstGeom>
          </p:spPr>
        </p:pic>
        <p:pic>
          <p:nvPicPr>
            <p:cNvPr id="356" name="Picture 355">
              <a:extLst>
                <a:ext uri="{FF2B5EF4-FFF2-40B4-BE49-F238E27FC236}">
                  <a16:creationId xmlns:a16="http://schemas.microsoft.com/office/drawing/2014/main" id="{9264B6CF-BFBE-3F44-A29F-AB6A28FF25DF}"/>
                </a:ext>
              </a:extLst>
            </p:cNvPr>
            <p:cNvPicPr>
              <a:picLocks noChangeAspect="1"/>
            </p:cNvPicPr>
            <p:nvPr/>
          </p:nvPicPr>
          <p:blipFill>
            <a:blip r:embed="rId5"/>
            <a:stretch>
              <a:fillRect/>
            </a:stretch>
          </p:blipFill>
          <p:spPr>
            <a:xfrm>
              <a:off x="1013598" y="2009111"/>
              <a:ext cx="134160" cy="144066"/>
            </a:xfrm>
            <a:prstGeom prst="rect">
              <a:avLst/>
            </a:prstGeom>
          </p:spPr>
        </p:pic>
        <p:pic>
          <p:nvPicPr>
            <p:cNvPr id="370" name="Picture 369">
              <a:extLst>
                <a:ext uri="{FF2B5EF4-FFF2-40B4-BE49-F238E27FC236}">
                  <a16:creationId xmlns:a16="http://schemas.microsoft.com/office/drawing/2014/main" id="{FD137E89-2EA6-9F49-BF1C-2DBED25C76DA}"/>
                </a:ext>
              </a:extLst>
            </p:cNvPr>
            <p:cNvPicPr>
              <a:picLocks noChangeAspect="1"/>
            </p:cNvPicPr>
            <p:nvPr/>
          </p:nvPicPr>
          <p:blipFill>
            <a:blip r:embed="rId5"/>
            <a:stretch>
              <a:fillRect/>
            </a:stretch>
          </p:blipFill>
          <p:spPr>
            <a:xfrm>
              <a:off x="5131959" y="3127485"/>
              <a:ext cx="134160" cy="144066"/>
            </a:xfrm>
            <a:prstGeom prst="rect">
              <a:avLst/>
            </a:prstGeom>
          </p:spPr>
        </p:pic>
        <p:pic>
          <p:nvPicPr>
            <p:cNvPr id="379" name="Picture 378">
              <a:extLst>
                <a:ext uri="{FF2B5EF4-FFF2-40B4-BE49-F238E27FC236}">
                  <a16:creationId xmlns:a16="http://schemas.microsoft.com/office/drawing/2014/main" id="{6FD37A60-F213-A54F-B499-B39AACD0C262}"/>
                </a:ext>
              </a:extLst>
            </p:cNvPr>
            <p:cNvPicPr>
              <a:picLocks noChangeAspect="1"/>
            </p:cNvPicPr>
            <p:nvPr/>
          </p:nvPicPr>
          <p:blipFill>
            <a:blip r:embed="rId4"/>
            <a:stretch>
              <a:fillRect/>
            </a:stretch>
          </p:blipFill>
          <p:spPr>
            <a:xfrm>
              <a:off x="7009403" y="2209411"/>
              <a:ext cx="177974" cy="122887"/>
            </a:xfrm>
            <a:prstGeom prst="rect">
              <a:avLst/>
            </a:prstGeom>
          </p:spPr>
        </p:pic>
        <p:pic>
          <p:nvPicPr>
            <p:cNvPr id="382" name="Picture 381">
              <a:extLst>
                <a:ext uri="{FF2B5EF4-FFF2-40B4-BE49-F238E27FC236}">
                  <a16:creationId xmlns:a16="http://schemas.microsoft.com/office/drawing/2014/main" id="{DE66C79B-04AE-0147-B355-9471DBAE3688}"/>
                </a:ext>
              </a:extLst>
            </p:cNvPr>
            <p:cNvPicPr>
              <a:picLocks noChangeAspect="1"/>
            </p:cNvPicPr>
            <p:nvPr/>
          </p:nvPicPr>
          <p:blipFill>
            <a:blip r:embed="rId4"/>
            <a:stretch>
              <a:fillRect/>
            </a:stretch>
          </p:blipFill>
          <p:spPr>
            <a:xfrm>
              <a:off x="7340338" y="2360321"/>
              <a:ext cx="177974" cy="122887"/>
            </a:xfrm>
            <a:prstGeom prst="rect">
              <a:avLst/>
            </a:prstGeom>
          </p:spPr>
        </p:pic>
        <p:pic>
          <p:nvPicPr>
            <p:cNvPr id="385" name="Picture 384">
              <a:extLst>
                <a:ext uri="{FF2B5EF4-FFF2-40B4-BE49-F238E27FC236}">
                  <a16:creationId xmlns:a16="http://schemas.microsoft.com/office/drawing/2014/main" id="{4E9BB16F-D181-0142-9252-F739CF7020AC}"/>
                </a:ext>
              </a:extLst>
            </p:cNvPr>
            <p:cNvPicPr>
              <a:picLocks noChangeAspect="1"/>
            </p:cNvPicPr>
            <p:nvPr/>
          </p:nvPicPr>
          <p:blipFill>
            <a:blip r:embed="rId4"/>
            <a:stretch>
              <a:fillRect/>
            </a:stretch>
          </p:blipFill>
          <p:spPr>
            <a:xfrm>
              <a:off x="7387699" y="2523774"/>
              <a:ext cx="177974" cy="122887"/>
            </a:xfrm>
            <a:prstGeom prst="rect">
              <a:avLst/>
            </a:prstGeom>
          </p:spPr>
        </p:pic>
        <p:pic>
          <p:nvPicPr>
            <p:cNvPr id="399" name="Picture 398">
              <a:extLst>
                <a:ext uri="{FF2B5EF4-FFF2-40B4-BE49-F238E27FC236}">
                  <a16:creationId xmlns:a16="http://schemas.microsoft.com/office/drawing/2014/main" id="{3C47EC28-CA15-BE4A-AD86-A5C167ADC954}"/>
                </a:ext>
              </a:extLst>
            </p:cNvPr>
            <p:cNvPicPr>
              <a:picLocks noChangeAspect="1"/>
            </p:cNvPicPr>
            <p:nvPr/>
          </p:nvPicPr>
          <p:blipFill>
            <a:blip r:embed="rId5"/>
            <a:stretch>
              <a:fillRect/>
            </a:stretch>
          </p:blipFill>
          <p:spPr>
            <a:xfrm>
              <a:off x="6913707" y="2383594"/>
              <a:ext cx="134160" cy="144066"/>
            </a:xfrm>
            <a:prstGeom prst="rect">
              <a:avLst/>
            </a:prstGeom>
          </p:spPr>
        </p:pic>
        <p:pic>
          <p:nvPicPr>
            <p:cNvPr id="413" name="Picture 412">
              <a:extLst>
                <a:ext uri="{FF2B5EF4-FFF2-40B4-BE49-F238E27FC236}">
                  <a16:creationId xmlns:a16="http://schemas.microsoft.com/office/drawing/2014/main" id="{4213E617-AFF8-7F44-844C-EA3680F47A54}"/>
                </a:ext>
              </a:extLst>
            </p:cNvPr>
            <p:cNvPicPr>
              <a:picLocks noChangeAspect="1"/>
            </p:cNvPicPr>
            <p:nvPr/>
          </p:nvPicPr>
          <p:blipFill>
            <a:blip r:embed="rId5"/>
            <a:stretch>
              <a:fillRect/>
            </a:stretch>
          </p:blipFill>
          <p:spPr>
            <a:xfrm>
              <a:off x="5042761" y="2305919"/>
              <a:ext cx="134160" cy="144066"/>
            </a:xfrm>
            <a:prstGeom prst="rect">
              <a:avLst/>
            </a:prstGeom>
          </p:spPr>
        </p:pic>
        <p:pic>
          <p:nvPicPr>
            <p:cNvPr id="206" name="Picture 205">
              <a:extLst>
                <a:ext uri="{FF2B5EF4-FFF2-40B4-BE49-F238E27FC236}">
                  <a16:creationId xmlns:a16="http://schemas.microsoft.com/office/drawing/2014/main" id="{4F01284F-F1DF-4826-A237-B774440CF5CB}"/>
                </a:ext>
              </a:extLst>
            </p:cNvPr>
            <p:cNvPicPr>
              <a:picLocks noChangeAspect="1"/>
            </p:cNvPicPr>
            <p:nvPr/>
          </p:nvPicPr>
          <p:blipFill>
            <a:blip r:embed="rId4"/>
            <a:stretch>
              <a:fillRect/>
            </a:stretch>
          </p:blipFill>
          <p:spPr>
            <a:xfrm>
              <a:off x="7190373" y="2806137"/>
              <a:ext cx="177974" cy="122887"/>
            </a:xfrm>
            <a:prstGeom prst="rect">
              <a:avLst/>
            </a:prstGeom>
          </p:spPr>
        </p:pic>
        <p:pic>
          <p:nvPicPr>
            <p:cNvPr id="282" name="Picture 281">
              <a:extLst>
                <a:ext uri="{FF2B5EF4-FFF2-40B4-BE49-F238E27FC236}">
                  <a16:creationId xmlns:a16="http://schemas.microsoft.com/office/drawing/2014/main" id="{5DC71839-0476-4141-B6B3-DB8D0B974EFB}"/>
                </a:ext>
              </a:extLst>
            </p:cNvPr>
            <p:cNvPicPr>
              <a:picLocks noChangeAspect="1"/>
            </p:cNvPicPr>
            <p:nvPr/>
          </p:nvPicPr>
          <p:blipFill>
            <a:blip r:embed="rId5"/>
            <a:stretch>
              <a:fillRect/>
            </a:stretch>
          </p:blipFill>
          <p:spPr>
            <a:xfrm>
              <a:off x="686821" y="3238819"/>
              <a:ext cx="134160" cy="144066"/>
            </a:xfrm>
            <a:prstGeom prst="rect">
              <a:avLst/>
            </a:prstGeom>
          </p:spPr>
        </p:pic>
        <p:pic>
          <p:nvPicPr>
            <p:cNvPr id="289" name="Picture 288">
              <a:extLst>
                <a:ext uri="{FF2B5EF4-FFF2-40B4-BE49-F238E27FC236}">
                  <a16:creationId xmlns:a16="http://schemas.microsoft.com/office/drawing/2014/main" id="{CE67851A-3E5E-4DDF-BAED-2F45FEB84C40}"/>
                </a:ext>
              </a:extLst>
            </p:cNvPr>
            <p:cNvPicPr>
              <a:picLocks noChangeAspect="1"/>
            </p:cNvPicPr>
            <p:nvPr/>
          </p:nvPicPr>
          <p:blipFill>
            <a:blip r:embed="rId5"/>
            <a:stretch>
              <a:fillRect/>
            </a:stretch>
          </p:blipFill>
          <p:spPr>
            <a:xfrm>
              <a:off x="7680324" y="2362091"/>
              <a:ext cx="134160" cy="144066"/>
            </a:xfrm>
            <a:prstGeom prst="rect">
              <a:avLst/>
            </a:prstGeom>
          </p:spPr>
        </p:pic>
        <p:pic>
          <p:nvPicPr>
            <p:cNvPr id="404" name="Picture 403">
              <a:extLst>
                <a:ext uri="{FF2B5EF4-FFF2-40B4-BE49-F238E27FC236}">
                  <a16:creationId xmlns:a16="http://schemas.microsoft.com/office/drawing/2014/main" id="{73498DFD-435F-F24E-8980-DE07C99C8F37}"/>
                </a:ext>
              </a:extLst>
            </p:cNvPr>
            <p:cNvPicPr>
              <a:picLocks noChangeAspect="1"/>
            </p:cNvPicPr>
            <p:nvPr/>
          </p:nvPicPr>
          <p:blipFill>
            <a:blip r:embed="rId5"/>
            <a:stretch>
              <a:fillRect/>
            </a:stretch>
          </p:blipFill>
          <p:spPr>
            <a:xfrm>
              <a:off x="6738990" y="3498865"/>
              <a:ext cx="134160" cy="144066"/>
            </a:xfrm>
            <a:prstGeom prst="rect">
              <a:avLst/>
            </a:prstGeom>
          </p:spPr>
        </p:pic>
        <p:pic>
          <p:nvPicPr>
            <p:cNvPr id="569" name="Picture 568">
              <a:extLst>
                <a:ext uri="{FF2B5EF4-FFF2-40B4-BE49-F238E27FC236}">
                  <a16:creationId xmlns:a16="http://schemas.microsoft.com/office/drawing/2014/main" id="{7C8484EB-16D3-4158-A828-5D462606A5F1}"/>
                </a:ext>
              </a:extLst>
            </p:cNvPr>
            <p:cNvPicPr>
              <a:picLocks noChangeAspect="1"/>
            </p:cNvPicPr>
            <p:nvPr/>
          </p:nvPicPr>
          <p:blipFill>
            <a:blip r:embed="rId5"/>
            <a:stretch>
              <a:fillRect/>
            </a:stretch>
          </p:blipFill>
          <p:spPr>
            <a:xfrm>
              <a:off x="1174007" y="1347154"/>
              <a:ext cx="134160" cy="144066"/>
            </a:xfrm>
            <a:prstGeom prst="rect">
              <a:avLst/>
            </a:prstGeom>
          </p:spPr>
        </p:pic>
        <p:pic>
          <p:nvPicPr>
            <p:cNvPr id="604" name="Picture 603">
              <a:extLst>
                <a:ext uri="{FF2B5EF4-FFF2-40B4-BE49-F238E27FC236}">
                  <a16:creationId xmlns:a16="http://schemas.microsoft.com/office/drawing/2014/main" id="{3B3F1DE9-DA34-4AC1-8F5B-B51C6B0A9353}"/>
                </a:ext>
              </a:extLst>
            </p:cNvPr>
            <p:cNvPicPr>
              <a:picLocks noChangeAspect="1"/>
            </p:cNvPicPr>
            <p:nvPr/>
          </p:nvPicPr>
          <p:blipFill>
            <a:blip r:embed="rId5"/>
            <a:stretch>
              <a:fillRect/>
            </a:stretch>
          </p:blipFill>
          <p:spPr>
            <a:xfrm>
              <a:off x="6909785" y="3082173"/>
              <a:ext cx="134160" cy="144066"/>
            </a:xfrm>
            <a:prstGeom prst="rect">
              <a:avLst/>
            </a:prstGeom>
          </p:spPr>
        </p:pic>
        <p:pic>
          <p:nvPicPr>
            <p:cNvPr id="47" name="Picture 46">
              <a:extLst>
                <a:ext uri="{FF2B5EF4-FFF2-40B4-BE49-F238E27FC236}">
                  <a16:creationId xmlns:a16="http://schemas.microsoft.com/office/drawing/2014/main" id="{768EE69B-1DBD-13C6-D3F0-444E85E25F25}"/>
                </a:ext>
              </a:extLst>
            </p:cNvPr>
            <p:cNvPicPr>
              <a:picLocks noChangeAspect="1"/>
            </p:cNvPicPr>
            <p:nvPr/>
          </p:nvPicPr>
          <p:blipFill>
            <a:blip r:embed="rId5"/>
            <a:stretch>
              <a:fillRect/>
            </a:stretch>
          </p:blipFill>
          <p:spPr>
            <a:xfrm>
              <a:off x="2664643" y="4120836"/>
              <a:ext cx="134160" cy="144066"/>
            </a:xfrm>
            <a:prstGeom prst="rect">
              <a:avLst/>
            </a:prstGeom>
          </p:spPr>
        </p:pic>
        <p:pic>
          <p:nvPicPr>
            <p:cNvPr id="63" name="Picture 62">
              <a:extLst>
                <a:ext uri="{FF2B5EF4-FFF2-40B4-BE49-F238E27FC236}">
                  <a16:creationId xmlns:a16="http://schemas.microsoft.com/office/drawing/2014/main" id="{102E7ABB-5E9A-E080-113A-6389EDBD04A4}"/>
                </a:ext>
              </a:extLst>
            </p:cNvPr>
            <p:cNvPicPr>
              <a:picLocks noChangeAspect="1"/>
            </p:cNvPicPr>
            <p:nvPr/>
          </p:nvPicPr>
          <p:blipFill>
            <a:blip r:embed="rId4"/>
            <a:stretch>
              <a:fillRect/>
            </a:stretch>
          </p:blipFill>
          <p:spPr>
            <a:xfrm>
              <a:off x="759737" y="1957134"/>
              <a:ext cx="177974" cy="122887"/>
            </a:xfrm>
            <a:prstGeom prst="rect">
              <a:avLst/>
            </a:prstGeom>
          </p:spPr>
        </p:pic>
        <p:pic>
          <p:nvPicPr>
            <p:cNvPr id="78" name="Picture 77">
              <a:extLst>
                <a:ext uri="{FF2B5EF4-FFF2-40B4-BE49-F238E27FC236}">
                  <a16:creationId xmlns:a16="http://schemas.microsoft.com/office/drawing/2014/main" id="{1604FF65-DB4F-9212-AA85-57239511AD78}"/>
                </a:ext>
              </a:extLst>
            </p:cNvPr>
            <p:cNvPicPr>
              <a:picLocks noChangeAspect="1"/>
            </p:cNvPicPr>
            <p:nvPr/>
          </p:nvPicPr>
          <p:blipFill>
            <a:blip r:embed="rId4"/>
            <a:stretch>
              <a:fillRect/>
            </a:stretch>
          </p:blipFill>
          <p:spPr>
            <a:xfrm>
              <a:off x="7267426" y="2012896"/>
              <a:ext cx="177974" cy="122887"/>
            </a:xfrm>
            <a:prstGeom prst="rect">
              <a:avLst/>
            </a:prstGeom>
          </p:spPr>
        </p:pic>
        <p:pic>
          <p:nvPicPr>
            <p:cNvPr id="82" name="Picture 81">
              <a:extLst>
                <a:ext uri="{FF2B5EF4-FFF2-40B4-BE49-F238E27FC236}">
                  <a16:creationId xmlns:a16="http://schemas.microsoft.com/office/drawing/2014/main" id="{EA1A2FA8-4D07-C520-85D8-F2ED80BDAA35}"/>
                </a:ext>
              </a:extLst>
            </p:cNvPr>
            <p:cNvPicPr>
              <a:picLocks noChangeAspect="1"/>
            </p:cNvPicPr>
            <p:nvPr/>
          </p:nvPicPr>
          <p:blipFill>
            <a:blip r:embed="rId4"/>
            <a:stretch>
              <a:fillRect/>
            </a:stretch>
          </p:blipFill>
          <p:spPr>
            <a:xfrm>
              <a:off x="7134981" y="3154402"/>
              <a:ext cx="177974" cy="122887"/>
            </a:xfrm>
            <a:prstGeom prst="rect">
              <a:avLst/>
            </a:prstGeom>
          </p:spPr>
        </p:pic>
        <p:pic>
          <p:nvPicPr>
            <p:cNvPr id="16" name="Picture 15">
              <a:extLst>
                <a:ext uri="{FF2B5EF4-FFF2-40B4-BE49-F238E27FC236}">
                  <a16:creationId xmlns:a16="http://schemas.microsoft.com/office/drawing/2014/main" id="{083DE72E-FAA0-F7F8-1059-B336D7277F6E}"/>
                </a:ext>
              </a:extLst>
            </p:cNvPr>
            <p:cNvPicPr>
              <a:picLocks noChangeAspect="1"/>
            </p:cNvPicPr>
            <p:nvPr/>
          </p:nvPicPr>
          <p:blipFill>
            <a:blip r:embed="rId5"/>
            <a:stretch>
              <a:fillRect/>
            </a:stretch>
          </p:blipFill>
          <p:spPr>
            <a:xfrm>
              <a:off x="6727305" y="2819066"/>
              <a:ext cx="134160" cy="144066"/>
            </a:xfrm>
            <a:prstGeom prst="rect">
              <a:avLst/>
            </a:prstGeom>
          </p:spPr>
        </p:pic>
        <p:pic>
          <p:nvPicPr>
            <p:cNvPr id="3" name="Picture 2">
              <a:extLst>
                <a:ext uri="{FF2B5EF4-FFF2-40B4-BE49-F238E27FC236}">
                  <a16:creationId xmlns:a16="http://schemas.microsoft.com/office/drawing/2014/main" id="{2C36BF36-45B5-D54C-54E7-D5FE1EAD5CC0}"/>
                </a:ext>
              </a:extLst>
            </p:cNvPr>
            <p:cNvPicPr>
              <a:picLocks noChangeAspect="1"/>
            </p:cNvPicPr>
            <p:nvPr/>
          </p:nvPicPr>
          <p:blipFill>
            <a:blip r:embed="rId5"/>
            <a:stretch>
              <a:fillRect/>
            </a:stretch>
          </p:blipFill>
          <p:spPr>
            <a:xfrm>
              <a:off x="3977442" y="4071791"/>
              <a:ext cx="134160" cy="144066"/>
            </a:xfrm>
            <a:prstGeom prst="rect">
              <a:avLst/>
            </a:prstGeom>
          </p:spPr>
        </p:pic>
        <p:pic>
          <p:nvPicPr>
            <p:cNvPr id="5" name="Picture 4">
              <a:extLst>
                <a:ext uri="{FF2B5EF4-FFF2-40B4-BE49-F238E27FC236}">
                  <a16:creationId xmlns:a16="http://schemas.microsoft.com/office/drawing/2014/main" id="{C3DDEBDB-E66B-4CC6-FCB8-E90CCDC26A83}"/>
                </a:ext>
              </a:extLst>
            </p:cNvPr>
            <p:cNvPicPr>
              <a:picLocks noChangeAspect="1"/>
            </p:cNvPicPr>
            <p:nvPr/>
          </p:nvPicPr>
          <p:blipFill>
            <a:blip r:embed="rId5"/>
            <a:stretch>
              <a:fillRect/>
            </a:stretch>
          </p:blipFill>
          <p:spPr>
            <a:xfrm>
              <a:off x="4709076" y="4910617"/>
              <a:ext cx="134160" cy="144066"/>
            </a:xfrm>
            <a:prstGeom prst="rect">
              <a:avLst/>
            </a:prstGeom>
          </p:spPr>
        </p:pic>
        <p:pic>
          <p:nvPicPr>
            <p:cNvPr id="11" name="Picture 10">
              <a:extLst>
                <a:ext uri="{FF2B5EF4-FFF2-40B4-BE49-F238E27FC236}">
                  <a16:creationId xmlns:a16="http://schemas.microsoft.com/office/drawing/2014/main" id="{DD61E4F0-239C-F58F-2799-5D571C7A6195}"/>
                </a:ext>
              </a:extLst>
            </p:cNvPr>
            <p:cNvPicPr>
              <a:picLocks noChangeAspect="1"/>
            </p:cNvPicPr>
            <p:nvPr/>
          </p:nvPicPr>
          <p:blipFill>
            <a:blip r:embed="rId5"/>
            <a:stretch>
              <a:fillRect/>
            </a:stretch>
          </p:blipFill>
          <p:spPr>
            <a:xfrm>
              <a:off x="6132268" y="4507457"/>
              <a:ext cx="134160" cy="144066"/>
            </a:xfrm>
            <a:prstGeom prst="rect">
              <a:avLst/>
            </a:prstGeom>
          </p:spPr>
        </p:pic>
        <p:pic>
          <p:nvPicPr>
            <p:cNvPr id="21" name="Picture 20">
              <a:extLst>
                <a:ext uri="{FF2B5EF4-FFF2-40B4-BE49-F238E27FC236}">
                  <a16:creationId xmlns:a16="http://schemas.microsoft.com/office/drawing/2014/main" id="{3FF082BE-F0B8-3763-C034-4986CD268CF0}"/>
                </a:ext>
              </a:extLst>
            </p:cNvPr>
            <p:cNvPicPr>
              <a:picLocks noChangeAspect="1"/>
            </p:cNvPicPr>
            <p:nvPr/>
          </p:nvPicPr>
          <p:blipFill>
            <a:blip r:embed="rId5"/>
            <a:stretch>
              <a:fillRect/>
            </a:stretch>
          </p:blipFill>
          <p:spPr>
            <a:xfrm>
              <a:off x="1976497" y="3111028"/>
              <a:ext cx="134160" cy="144066"/>
            </a:xfrm>
            <a:prstGeom prst="rect">
              <a:avLst/>
            </a:prstGeom>
          </p:spPr>
        </p:pic>
        <p:pic>
          <p:nvPicPr>
            <p:cNvPr id="83" name="Picture 82">
              <a:extLst>
                <a:ext uri="{FF2B5EF4-FFF2-40B4-BE49-F238E27FC236}">
                  <a16:creationId xmlns:a16="http://schemas.microsoft.com/office/drawing/2014/main" id="{CC83388F-60DD-DC64-892B-9ADB9F169BCB}"/>
                </a:ext>
              </a:extLst>
            </p:cNvPr>
            <p:cNvPicPr>
              <a:picLocks noChangeAspect="1"/>
            </p:cNvPicPr>
            <p:nvPr/>
          </p:nvPicPr>
          <p:blipFill>
            <a:blip r:embed="rId5"/>
            <a:stretch>
              <a:fillRect/>
            </a:stretch>
          </p:blipFill>
          <p:spPr>
            <a:xfrm>
              <a:off x="6963760" y="3275848"/>
              <a:ext cx="134160" cy="144066"/>
            </a:xfrm>
            <a:prstGeom prst="rect">
              <a:avLst/>
            </a:prstGeom>
          </p:spPr>
        </p:pic>
        <p:pic>
          <p:nvPicPr>
            <p:cNvPr id="85" name="Picture 84">
              <a:extLst>
                <a:ext uri="{FF2B5EF4-FFF2-40B4-BE49-F238E27FC236}">
                  <a16:creationId xmlns:a16="http://schemas.microsoft.com/office/drawing/2014/main" id="{9039F445-BEF7-E427-6FA0-395BF8D6C3E3}"/>
                </a:ext>
              </a:extLst>
            </p:cNvPr>
            <p:cNvPicPr>
              <a:picLocks noChangeAspect="1"/>
            </p:cNvPicPr>
            <p:nvPr/>
          </p:nvPicPr>
          <p:blipFill>
            <a:blip r:embed="rId6" cstate="email">
              <a:extLst>
                <a:ext uri="{28A0092B-C50C-407E-A947-70E740481C1C}">
                  <a14:useLocalDpi xmlns:a14="http://schemas.microsoft.com/office/drawing/2010/main" val="0"/>
                </a:ext>
              </a:extLst>
            </a:blip>
            <a:srcRect/>
            <a:stretch/>
          </p:blipFill>
          <p:spPr>
            <a:xfrm>
              <a:off x="7305319" y="2181698"/>
              <a:ext cx="167406" cy="99075"/>
            </a:xfrm>
            <a:prstGeom prst="rect">
              <a:avLst/>
            </a:prstGeom>
          </p:spPr>
        </p:pic>
        <p:pic>
          <p:nvPicPr>
            <p:cNvPr id="87" name="Picture 86">
              <a:extLst>
                <a:ext uri="{FF2B5EF4-FFF2-40B4-BE49-F238E27FC236}">
                  <a16:creationId xmlns:a16="http://schemas.microsoft.com/office/drawing/2014/main" id="{60AE93FF-B616-7B7E-CBB8-04C9FDEB8341}"/>
                </a:ext>
              </a:extLst>
            </p:cNvPr>
            <p:cNvPicPr>
              <a:picLocks noChangeAspect="1"/>
            </p:cNvPicPr>
            <p:nvPr/>
          </p:nvPicPr>
          <p:blipFill>
            <a:blip r:embed="rId6" cstate="email">
              <a:extLst>
                <a:ext uri="{28A0092B-C50C-407E-A947-70E740481C1C}">
                  <a14:useLocalDpi xmlns:a14="http://schemas.microsoft.com/office/drawing/2010/main" val="0"/>
                </a:ext>
              </a:extLst>
            </a:blip>
            <a:srcRect/>
            <a:stretch/>
          </p:blipFill>
          <p:spPr>
            <a:xfrm>
              <a:off x="769114" y="3484660"/>
              <a:ext cx="167406" cy="99075"/>
            </a:xfrm>
            <a:prstGeom prst="rect">
              <a:avLst/>
            </a:prstGeom>
          </p:spPr>
        </p:pic>
      </p:grpSp>
      <p:grpSp>
        <p:nvGrpSpPr>
          <p:cNvPr id="97" name="Group 96">
            <a:extLst>
              <a:ext uri="{FF2B5EF4-FFF2-40B4-BE49-F238E27FC236}">
                <a16:creationId xmlns:a16="http://schemas.microsoft.com/office/drawing/2014/main" id="{74D0BB53-7FD5-9981-49DA-FF483D7D563D}"/>
              </a:ext>
            </a:extLst>
          </p:cNvPr>
          <p:cNvGrpSpPr/>
          <p:nvPr/>
        </p:nvGrpSpPr>
        <p:grpSpPr>
          <a:xfrm>
            <a:off x="5593058" y="12282788"/>
            <a:ext cx="5628388" cy="977899"/>
            <a:chOff x="2809278" y="6146102"/>
            <a:chExt cx="2814927" cy="489077"/>
          </a:xfrm>
        </p:grpSpPr>
        <p:sp>
          <p:nvSpPr>
            <p:cNvPr id="280" name="Rounded Rectangle 38">
              <a:extLst>
                <a:ext uri="{FF2B5EF4-FFF2-40B4-BE49-F238E27FC236}">
                  <a16:creationId xmlns:a16="http://schemas.microsoft.com/office/drawing/2014/main" id="{E538064F-390C-E041-87CC-4622554EDD5A}"/>
                </a:ext>
              </a:extLst>
            </p:cNvPr>
            <p:cNvSpPr>
              <a:spLocks noChangeAspect="1"/>
            </p:cNvSpPr>
            <p:nvPr/>
          </p:nvSpPr>
          <p:spPr>
            <a:xfrm>
              <a:off x="2809278" y="6429448"/>
              <a:ext cx="200485" cy="205731"/>
            </a:xfrm>
            <a:prstGeom prst="roundRect">
              <a:avLst>
                <a:gd name="adj" fmla="val 50000"/>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243631" tIns="121816" rIns="243631" bIns="121816" rtlCol="0" anchor="ctr"/>
            <a:lstStyle/>
            <a:p>
              <a:pPr algn="ctr" defTabSz="1827521"/>
              <a:endParaRPr lang="en-US" sz="1600">
                <a:solidFill>
                  <a:srgbClr val="FFFFFF"/>
                </a:solidFill>
                <a:latin typeface="Calibri Light" panose="020F0302020204030204" pitchFamily="34" charset="0"/>
                <a:ea typeface="Open Sans Light" panose="020B0306030504020204" pitchFamily="34" charset="0"/>
                <a:cs typeface="Calibri Light" panose="020F0302020204030204" pitchFamily="34" charset="0"/>
              </a:endParaRPr>
            </a:p>
          </p:txBody>
        </p:sp>
        <p:sp>
          <p:nvSpPr>
            <p:cNvPr id="566" name="Rectangle 565">
              <a:extLst>
                <a:ext uri="{FF2B5EF4-FFF2-40B4-BE49-F238E27FC236}">
                  <a16:creationId xmlns:a16="http://schemas.microsoft.com/office/drawing/2014/main" id="{79B87F3E-8979-4A1D-9E9D-8DF4B598FB2F}"/>
                </a:ext>
              </a:extLst>
            </p:cNvPr>
            <p:cNvSpPr/>
            <p:nvPr/>
          </p:nvSpPr>
          <p:spPr>
            <a:xfrm>
              <a:off x="3008395" y="6146102"/>
              <a:ext cx="2615810" cy="461785"/>
            </a:xfrm>
            <a:prstGeom prst="rect">
              <a:avLst/>
            </a:prstGeom>
          </p:spPr>
          <p:txBody>
            <a:bodyPr wrap="square">
              <a:spAutoFit/>
            </a:bodyPr>
            <a:lstStyle/>
            <a:p>
              <a:pPr defTabSz="1827521"/>
              <a:r>
                <a:rPr lang="en-US" sz="1800" b="1">
                  <a:solidFill>
                    <a:srgbClr val="3C444C"/>
                  </a:solidFill>
                  <a:latin typeface="Calibri" panose="020F0502020204030204" pitchFamily="34" charset="0"/>
                  <a:cs typeface="Calibri" panose="020F0502020204030204" pitchFamily="34" charset="0"/>
                </a:rPr>
                <a:t>Statewide incentive programs</a:t>
              </a:r>
            </a:p>
            <a:p>
              <a:pPr defTabSz="1827521"/>
              <a:endParaRPr lang="en-US" sz="1800">
                <a:solidFill>
                  <a:srgbClr val="3C444C"/>
                </a:solidFill>
                <a:latin typeface="Calibri" panose="020F0502020204030204" pitchFamily="34" charset="0"/>
                <a:cs typeface="Calibri" panose="020F0502020204030204" pitchFamily="34" charset="0"/>
              </a:endParaRPr>
            </a:p>
            <a:p>
              <a:pPr defTabSz="1827521"/>
              <a:r>
                <a:rPr lang="en-US" sz="1800">
                  <a:solidFill>
                    <a:srgbClr val="3C444C"/>
                  </a:solidFill>
                  <a:latin typeface="Calibri" panose="020F0502020204030204" pitchFamily="34" charset="0"/>
                  <a:cs typeface="Calibri" panose="020F0502020204030204" pitchFamily="34" charset="0"/>
                </a:rPr>
                <a:t>Drive Electric USA Project Advisory Committee</a:t>
              </a:r>
            </a:p>
          </p:txBody>
        </p:sp>
        <p:sp>
          <p:nvSpPr>
            <p:cNvPr id="567" name="Rounded Rectangle 38">
              <a:extLst>
                <a:ext uri="{FF2B5EF4-FFF2-40B4-BE49-F238E27FC236}">
                  <a16:creationId xmlns:a16="http://schemas.microsoft.com/office/drawing/2014/main" id="{ED6E40A7-17AE-48A0-8606-3A278ED6F569}"/>
                </a:ext>
              </a:extLst>
            </p:cNvPr>
            <p:cNvSpPr>
              <a:spLocks noChangeAspect="1"/>
            </p:cNvSpPr>
            <p:nvPr/>
          </p:nvSpPr>
          <p:spPr>
            <a:xfrm>
              <a:off x="2810646" y="6153953"/>
              <a:ext cx="205679" cy="205731"/>
            </a:xfrm>
            <a:prstGeom prst="roundRect">
              <a:avLst>
                <a:gd name="adj" fmla="val 50000"/>
              </a:avLst>
            </a:prstGeom>
            <a:solidFill>
              <a:schemeClr val="accent3">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243631" tIns="121816" rIns="243631" bIns="121816" rtlCol="0" anchor="ctr"/>
            <a:lstStyle/>
            <a:p>
              <a:pPr algn="ctr" defTabSz="1827521"/>
              <a:endParaRPr lang="en-US" sz="1600">
                <a:solidFill>
                  <a:srgbClr val="FFFFFF"/>
                </a:solidFill>
                <a:latin typeface="Calibri Light" panose="020F0302020204030204" pitchFamily="34" charset="0"/>
                <a:ea typeface="Open Sans Light" panose="020B0306030504020204" pitchFamily="34" charset="0"/>
                <a:cs typeface="Calibri Light" panose="020F0302020204030204" pitchFamily="34" charset="0"/>
              </a:endParaRPr>
            </a:p>
          </p:txBody>
        </p:sp>
      </p:grpSp>
      <p:grpSp>
        <p:nvGrpSpPr>
          <p:cNvPr id="105" name="Group 104">
            <a:extLst>
              <a:ext uri="{FF2B5EF4-FFF2-40B4-BE49-F238E27FC236}">
                <a16:creationId xmlns:a16="http://schemas.microsoft.com/office/drawing/2014/main" id="{FF7A0562-3C6E-85A4-6F40-250783366ACB}"/>
              </a:ext>
            </a:extLst>
          </p:cNvPr>
          <p:cNvGrpSpPr/>
          <p:nvPr/>
        </p:nvGrpSpPr>
        <p:grpSpPr>
          <a:xfrm>
            <a:off x="10913588" y="12242110"/>
            <a:ext cx="5500529" cy="1053421"/>
            <a:chOff x="5464441" y="6146102"/>
            <a:chExt cx="2750981" cy="526848"/>
          </a:xfrm>
        </p:grpSpPr>
        <p:grpSp>
          <p:nvGrpSpPr>
            <p:cNvPr id="100" name="Group 99">
              <a:extLst>
                <a:ext uri="{FF2B5EF4-FFF2-40B4-BE49-F238E27FC236}">
                  <a16:creationId xmlns:a16="http://schemas.microsoft.com/office/drawing/2014/main" id="{8F2097D1-6C9E-18DB-FC29-B377B3672A5C}"/>
                </a:ext>
              </a:extLst>
            </p:cNvPr>
            <p:cNvGrpSpPr/>
            <p:nvPr/>
          </p:nvGrpSpPr>
          <p:grpSpPr>
            <a:xfrm>
              <a:off x="5464441" y="6146102"/>
              <a:ext cx="1349015" cy="461785"/>
              <a:chOff x="5789050" y="6146102"/>
              <a:chExt cx="1349015" cy="461785"/>
            </a:xfrm>
          </p:grpSpPr>
          <p:sp>
            <p:nvSpPr>
              <p:cNvPr id="89" name="Rectangle 88">
                <a:extLst>
                  <a:ext uri="{FF2B5EF4-FFF2-40B4-BE49-F238E27FC236}">
                    <a16:creationId xmlns:a16="http://schemas.microsoft.com/office/drawing/2014/main" id="{B10C9ED6-194B-0EC7-8C62-21BDA556C09E}"/>
                  </a:ext>
                </a:extLst>
              </p:cNvPr>
              <p:cNvSpPr/>
              <p:nvPr/>
            </p:nvSpPr>
            <p:spPr>
              <a:xfrm>
                <a:off x="5951291" y="6146102"/>
                <a:ext cx="1186774" cy="461785"/>
              </a:xfrm>
              <a:prstGeom prst="rect">
                <a:avLst/>
              </a:prstGeom>
            </p:spPr>
            <p:txBody>
              <a:bodyPr wrap="square">
                <a:spAutoFit/>
              </a:bodyPr>
              <a:lstStyle/>
              <a:p>
                <a:pPr defTabSz="1827521"/>
                <a:r>
                  <a:rPr lang="en-US" sz="1800">
                    <a:solidFill>
                      <a:srgbClr val="3C444C"/>
                    </a:solidFill>
                    <a:latin typeface="Calibri" panose="020F0502020204030204" pitchFamily="34" charset="0"/>
                    <a:cs typeface="Calibri" panose="020F0502020204030204" pitchFamily="34" charset="0"/>
                  </a:rPr>
                  <a:t>EV Infrastructure</a:t>
                </a:r>
              </a:p>
              <a:p>
                <a:pPr defTabSz="1827521"/>
                <a:endParaRPr lang="en-US" sz="1800">
                  <a:solidFill>
                    <a:srgbClr val="3C444C"/>
                  </a:solidFill>
                  <a:latin typeface="Calibri" panose="020F0502020204030204" pitchFamily="34" charset="0"/>
                  <a:cs typeface="Calibri" panose="020F0502020204030204" pitchFamily="34" charset="0"/>
                </a:endParaRPr>
              </a:p>
              <a:p>
                <a:pPr defTabSz="1827521"/>
                <a:r>
                  <a:rPr lang="en-US" sz="1800">
                    <a:solidFill>
                      <a:srgbClr val="3C444C"/>
                    </a:solidFill>
                    <a:latin typeface="Calibri" panose="020F0502020204030204" pitchFamily="34" charset="0"/>
                    <a:cs typeface="Calibri" panose="020F0502020204030204" pitchFamily="34" charset="0"/>
                  </a:rPr>
                  <a:t>Light Duty EVs</a:t>
                </a:r>
              </a:p>
            </p:txBody>
          </p:sp>
          <p:pic>
            <p:nvPicPr>
              <p:cNvPr id="90" name="Picture 89">
                <a:extLst>
                  <a:ext uri="{FF2B5EF4-FFF2-40B4-BE49-F238E27FC236}">
                    <a16:creationId xmlns:a16="http://schemas.microsoft.com/office/drawing/2014/main" id="{4845E624-53FC-7885-45F7-6E1F03BC032F}"/>
                  </a:ext>
                </a:extLst>
              </p:cNvPr>
              <p:cNvPicPr>
                <a:picLocks noChangeAspect="1"/>
              </p:cNvPicPr>
              <p:nvPr/>
            </p:nvPicPr>
            <p:blipFill>
              <a:blip r:embed="rId5"/>
              <a:stretch>
                <a:fillRect/>
              </a:stretch>
            </p:blipFill>
            <p:spPr>
              <a:xfrm>
                <a:off x="5825747" y="6184785"/>
                <a:ext cx="134160" cy="144066"/>
              </a:xfrm>
              <a:prstGeom prst="rect">
                <a:avLst/>
              </a:prstGeom>
            </p:spPr>
          </p:pic>
          <p:pic>
            <p:nvPicPr>
              <p:cNvPr id="91" name="Picture 90">
                <a:extLst>
                  <a:ext uri="{FF2B5EF4-FFF2-40B4-BE49-F238E27FC236}">
                    <a16:creationId xmlns:a16="http://schemas.microsoft.com/office/drawing/2014/main" id="{D977AB06-FB50-6EAD-A930-A5E068C5A3D7}"/>
                  </a:ext>
                </a:extLst>
              </p:cNvPr>
              <p:cNvPicPr>
                <a:picLocks noChangeAspect="1"/>
              </p:cNvPicPr>
              <p:nvPr/>
            </p:nvPicPr>
            <p:blipFill>
              <a:blip r:embed="rId4"/>
              <a:stretch>
                <a:fillRect/>
              </a:stretch>
            </p:blipFill>
            <p:spPr>
              <a:xfrm>
                <a:off x="5789050" y="6470478"/>
                <a:ext cx="177974" cy="122887"/>
              </a:xfrm>
              <a:prstGeom prst="rect">
                <a:avLst/>
              </a:prstGeom>
            </p:spPr>
          </p:pic>
        </p:grpSp>
        <p:grpSp>
          <p:nvGrpSpPr>
            <p:cNvPr id="104" name="Group 103">
              <a:extLst>
                <a:ext uri="{FF2B5EF4-FFF2-40B4-BE49-F238E27FC236}">
                  <a16:creationId xmlns:a16="http://schemas.microsoft.com/office/drawing/2014/main" id="{17A3F5BE-69B1-96D9-78DF-39625B4F9129}"/>
                </a:ext>
              </a:extLst>
            </p:cNvPr>
            <p:cNvGrpSpPr/>
            <p:nvPr/>
          </p:nvGrpSpPr>
          <p:grpSpPr>
            <a:xfrm>
              <a:off x="6728198" y="6165011"/>
              <a:ext cx="1487224" cy="507939"/>
              <a:chOff x="6728198" y="6165011"/>
              <a:chExt cx="1487224" cy="507939"/>
            </a:xfrm>
          </p:grpSpPr>
          <p:pic>
            <p:nvPicPr>
              <p:cNvPr id="92" name="Picture 91">
                <a:extLst>
                  <a:ext uri="{FF2B5EF4-FFF2-40B4-BE49-F238E27FC236}">
                    <a16:creationId xmlns:a16="http://schemas.microsoft.com/office/drawing/2014/main" id="{7E011300-8C09-3E69-E429-349805D3A726}"/>
                  </a:ext>
                </a:extLst>
              </p:cNvPr>
              <p:cNvPicPr>
                <a:picLocks noChangeAspect="1"/>
              </p:cNvPicPr>
              <p:nvPr/>
            </p:nvPicPr>
            <p:blipFill>
              <a:blip r:embed="rId3"/>
              <a:stretch>
                <a:fillRect/>
              </a:stretch>
            </p:blipFill>
            <p:spPr>
              <a:xfrm>
                <a:off x="6728198" y="6213297"/>
                <a:ext cx="170515" cy="117736"/>
              </a:xfrm>
              <a:prstGeom prst="rect">
                <a:avLst/>
              </a:prstGeom>
            </p:spPr>
          </p:pic>
          <p:pic>
            <p:nvPicPr>
              <p:cNvPr id="95" name="Picture 94">
                <a:extLst>
                  <a:ext uri="{FF2B5EF4-FFF2-40B4-BE49-F238E27FC236}">
                    <a16:creationId xmlns:a16="http://schemas.microsoft.com/office/drawing/2014/main" id="{3ECC3263-9C51-66B3-32A5-34F3FC1E9A4F}"/>
                  </a:ext>
                </a:extLst>
              </p:cNvPr>
              <p:cNvPicPr>
                <a:picLocks noChangeAspect="1"/>
              </p:cNvPicPr>
              <p:nvPr/>
            </p:nvPicPr>
            <p:blipFill>
              <a:blip r:embed="rId6" cstate="email">
                <a:extLst>
                  <a:ext uri="{28A0092B-C50C-407E-A947-70E740481C1C}">
                    <a14:useLocalDpi xmlns:a14="http://schemas.microsoft.com/office/drawing/2010/main" val="0"/>
                  </a:ext>
                </a:extLst>
              </a:blip>
              <a:srcRect/>
              <a:stretch/>
            </p:blipFill>
            <p:spPr>
              <a:xfrm>
                <a:off x="6747813" y="6498292"/>
                <a:ext cx="169954" cy="100584"/>
              </a:xfrm>
              <a:prstGeom prst="rect">
                <a:avLst/>
              </a:prstGeom>
            </p:spPr>
          </p:pic>
          <p:sp>
            <p:nvSpPr>
              <p:cNvPr id="103" name="TextBox 102">
                <a:extLst>
                  <a:ext uri="{FF2B5EF4-FFF2-40B4-BE49-F238E27FC236}">
                    <a16:creationId xmlns:a16="http://schemas.microsoft.com/office/drawing/2014/main" id="{BCE5320F-7AD2-39B5-A536-D05021C153DC}"/>
                  </a:ext>
                </a:extLst>
              </p:cNvPr>
              <p:cNvSpPr txBox="1"/>
              <p:nvPr/>
            </p:nvSpPr>
            <p:spPr>
              <a:xfrm>
                <a:off x="6863736" y="6165011"/>
                <a:ext cx="1351686" cy="507939"/>
              </a:xfrm>
              <a:prstGeom prst="rect">
                <a:avLst/>
              </a:prstGeom>
              <a:noFill/>
            </p:spPr>
            <p:txBody>
              <a:bodyPr wrap="square" lIns="182832" tIns="91416" rIns="182832" bIns="91416" anchor="t">
                <a:spAutoFit/>
              </a:bodyPr>
              <a:lstStyle/>
              <a:p>
                <a:pPr defTabSz="1827521"/>
                <a:r>
                  <a:rPr lang="en-US" sz="1800">
                    <a:solidFill>
                      <a:srgbClr val="3C444C"/>
                    </a:solidFill>
                    <a:latin typeface="Calibri"/>
                    <a:cs typeface="Calibri"/>
                  </a:rPr>
                  <a:t>Medium/Heavy Duty EVs</a:t>
                </a:r>
              </a:p>
              <a:p>
                <a:pPr defTabSz="1827521"/>
                <a:endParaRPr lang="en-US" sz="1800">
                  <a:solidFill>
                    <a:srgbClr val="3C444C"/>
                  </a:solidFill>
                  <a:latin typeface="Calibri" panose="020F0502020204030204" pitchFamily="34" charset="0"/>
                  <a:cs typeface="Calibri" panose="020F0502020204030204" pitchFamily="34" charset="0"/>
                </a:endParaRPr>
              </a:p>
              <a:p>
                <a:pPr defTabSz="1827521"/>
                <a:r>
                  <a:rPr lang="en-US" sz="1800">
                    <a:solidFill>
                      <a:srgbClr val="3C444C"/>
                    </a:solidFill>
                    <a:latin typeface="Calibri" panose="020F0502020204030204" pitchFamily="34" charset="0"/>
                    <a:cs typeface="Calibri" panose="020F0502020204030204" pitchFamily="34" charset="0"/>
                  </a:rPr>
                  <a:t>Electric Bikes</a:t>
                </a:r>
              </a:p>
            </p:txBody>
          </p:sp>
        </p:grpSp>
      </p:grpSp>
      <p:pic>
        <p:nvPicPr>
          <p:cNvPr id="4" name="Picture 3">
            <a:extLst>
              <a:ext uri="{FF2B5EF4-FFF2-40B4-BE49-F238E27FC236}">
                <a16:creationId xmlns:a16="http://schemas.microsoft.com/office/drawing/2014/main" id="{28C5DD59-6483-AE9B-D9EC-3C11020A5983}"/>
              </a:ext>
            </a:extLst>
          </p:cNvPr>
          <p:cNvPicPr>
            <a:picLocks noChangeAspect="1"/>
          </p:cNvPicPr>
          <p:nvPr/>
        </p:nvPicPr>
        <p:blipFill>
          <a:blip r:embed="rId7"/>
          <a:stretch>
            <a:fillRect/>
          </a:stretch>
        </p:blipFill>
        <p:spPr>
          <a:xfrm>
            <a:off x="14569783" y="5848738"/>
            <a:ext cx="268178" cy="304747"/>
          </a:xfrm>
          <a:prstGeom prst="rect">
            <a:avLst/>
          </a:prstGeom>
        </p:spPr>
      </p:pic>
      <p:sp>
        <p:nvSpPr>
          <p:cNvPr id="6" name="Slide Number Placeholder 3">
            <a:extLst>
              <a:ext uri="{FF2B5EF4-FFF2-40B4-BE49-F238E27FC236}">
                <a16:creationId xmlns:a16="http://schemas.microsoft.com/office/drawing/2014/main" id="{5EBBBA3D-FB7A-4C52-AEBA-BFF702209ECF}"/>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10</a:t>
            </a:fld>
            <a:endParaRPr lang="en-US" dirty="0"/>
          </a:p>
        </p:txBody>
      </p:sp>
    </p:spTree>
    <p:extLst>
      <p:ext uri="{BB962C8B-B14F-4D97-AF65-F5344CB8AC3E}">
        <p14:creationId xmlns:p14="http://schemas.microsoft.com/office/powerpoint/2010/main" val="766614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17830121" y="4084256"/>
            <a:ext cx="3522864" cy="3522864"/>
          </a:xfrm>
          <a:prstGeom prst="ellipse">
            <a:avLst/>
          </a:prstGeom>
          <a:solidFill>
            <a:srgbClr val="92D05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cs typeface="Calibri" panose="020F0502020204030204" pitchFamily="34" charset="0"/>
            </a:endParaRPr>
          </a:p>
        </p:txBody>
      </p:sp>
      <p:sp>
        <p:nvSpPr>
          <p:cNvPr id="25" name="Oval 24"/>
          <p:cNvSpPr/>
          <p:nvPr/>
        </p:nvSpPr>
        <p:spPr>
          <a:xfrm>
            <a:off x="10427393" y="4084258"/>
            <a:ext cx="3522864" cy="3522864"/>
          </a:xfrm>
          <a:prstGeom prst="ellipse">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cs typeface="Calibri" panose="020F0502020204030204" pitchFamily="34" charset="0"/>
            </a:endParaRPr>
          </a:p>
        </p:txBody>
      </p:sp>
      <p:sp>
        <p:nvSpPr>
          <p:cNvPr id="26" name="Oval 25"/>
          <p:cNvSpPr/>
          <p:nvPr/>
        </p:nvSpPr>
        <p:spPr>
          <a:xfrm>
            <a:off x="3024667" y="4092744"/>
            <a:ext cx="3522864" cy="3522864"/>
          </a:xfrm>
          <a:prstGeom prst="ellipse">
            <a:avLst/>
          </a:prstGeom>
          <a:solidFill>
            <a:srgbClr val="0070C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cs typeface="Calibri" panose="020F0502020204030204" pitchFamily="34" charset="0"/>
            </a:endParaRPr>
          </a:p>
        </p:txBody>
      </p:sp>
      <p:sp>
        <p:nvSpPr>
          <p:cNvPr id="38" name="TextBox 37"/>
          <p:cNvSpPr txBox="1"/>
          <p:nvPr/>
        </p:nvSpPr>
        <p:spPr>
          <a:xfrm>
            <a:off x="9090218" y="7891408"/>
            <a:ext cx="6092285" cy="615425"/>
          </a:xfrm>
          <a:prstGeom prst="rect">
            <a:avLst/>
          </a:prstGeom>
          <a:noFill/>
        </p:spPr>
        <p:txBody>
          <a:bodyPr wrap="square" rtlCol="0">
            <a:spAutoFit/>
          </a:bodyPr>
          <a:lstStyle/>
          <a:p>
            <a:pPr algn="ctr"/>
            <a:r>
              <a:rPr lang="en-US" sz="3399">
                <a:latin typeface="+mj-lt"/>
                <a:ea typeface="Open Sans Semibold" charset="0"/>
                <a:cs typeface="Calibri" panose="020F0502020204030204" pitchFamily="34" charset="0"/>
              </a:rPr>
              <a:t>Caret Software Platform</a:t>
            </a:r>
          </a:p>
        </p:txBody>
      </p:sp>
      <p:cxnSp>
        <p:nvCxnSpPr>
          <p:cNvPr id="3" name="Straight Connector 2"/>
          <p:cNvCxnSpPr>
            <a:cxnSpLocks/>
          </p:cNvCxnSpPr>
          <p:nvPr/>
        </p:nvCxnSpPr>
        <p:spPr>
          <a:xfrm>
            <a:off x="15821237" y="4672780"/>
            <a:ext cx="0" cy="2942829"/>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8356109" y="4672781"/>
            <a:ext cx="0" cy="2724904"/>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Subtitle 2"/>
          <p:cNvSpPr txBox="1">
            <a:spLocks/>
          </p:cNvSpPr>
          <p:nvPr/>
        </p:nvSpPr>
        <p:spPr>
          <a:xfrm>
            <a:off x="1228545" y="8676600"/>
            <a:ext cx="7115107" cy="298890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357" indent="-571357" algn="l">
              <a:lnSpc>
                <a:spcPct val="100000"/>
              </a:lnSpc>
              <a:spcBef>
                <a:spcPts val="2399"/>
              </a:spcBef>
              <a:buFont typeface="Arial" panose="020B0604020202020204" pitchFamily="34" charset="0"/>
              <a:buChar char="•"/>
            </a:pPr>
            <a:r>
              <a:rPr lang="en-US" sz="3199" dirty="0">
                <a:solidFill>
                  <a:schemeClr val="tx1"/>
                </a:solidFill>
                <a:latin typeface="+mj-lt"/>
                <a:ea typeface="Open Sans Light" panose="020B0306030504020204" pitchFamily="34" charset="0"/>
                <a:cs typeface="Calibri Light" panose="020F0302020204030204" pitchFamily="34" charset="0"/>
              </a:rPr>
              <a:t>Data visualization tools to track program KPIs, including funding levels and impacts</a:t>
            </a:r>
          </a:p>
          <a:p>
            <a:pPr marL="571357" indent="-571357" algn="l">
              <a:lnSpc>
                <a:spcPct val="100000"/>
              </a:lnSpc>
              <a:spcBef>
                <a:spcPts val="2399"/>
              </a:spcBef>
              <a:buFont typeface="Arial" panose="020B0604020202020204" pitchFamily="34" charset="0"/>
              <a:buChar char="•"/>
            </a:pPr>
            <a:r>
              <a:rPr lang="en-US" sz="3199" dirty="0">
                <a:solidFill>
                  <a:schemeClr val="tx1"/>
                </a:solidFill>
                <a:latin typeface="+mj-lt"/>
                <a:ea typeface="Open Sans Light" panose="020B0306030504020204" pitchFamily="34" charset="0"/>
                <a:cs typeface="Calibri Light" panose="020F0302020204030204" pitchFamily="34" charset="0"/>
              </a:rPr>
              <a:t>Transparency and on-demand reporting for stakeholders</a:t>
            </a:r>
          </a:p>
        </p:txBody>
      </p:sp>
      <p:sp>
        <p:nvSpPr>
          <p:cNvPr id="4" name="Text Placeholder 3">
            <a:extLst>
              <a:ext uri="{FF2B5EF4-FFF2-40B4-BE49-F238E27FC236}">
                <a16:creationId xmlns:a16="http://schemas.microsoft.com/office/drawing/2014/main" id="{7F19AFD4-0CB3-7248-A828-D059B813D5D3}"/>
              </a:ext>
            </a:extLst>
          </p:cNvPr>
          <p:cNvSpPr>
            <a:spLocks noGrp="1"/>
          </p:cNvSpPr>
          <p:nvPr>
            <p:ph type="body" sz="quarter" idx="61"/>
          </p:nvPr>
        </p:nvSpPr>
        <p:spPr/>
        <p:txBody>
          <a:bodyPr>
            <a:normAutofit/>
          </a:bodyPr>
          <a:lstStyle/>
          <a:p>
            <a:r>
              <a:rPr lang="en-US">
                <a:latin typeface="+mn-lt"/>
              </a:rPr>
              <a:t>Transparency &amp; Insights (T&amp;I)</a:t>
            </a:r>
          </a:p>
        </p:txBody>
      </p:sp>
      <p:sp>
        <p:nvSpPr>
          <p:cNvPr id="6" name="Slide Number Placeholder 5">
            <a:extLst>
              <a:ext uri="{FF2B5EF4-FFF2-40B4-BE49-F238E27FC236}">
                <a16:creationId xmlns:a16="http://schemas.microsoft.com/office/drawing/2014/main" id="{97D2594D-AED4-6947-B522-6C14A94F8359}"/>
              </a:ext>
            </a:extLst>
          </p:cNvPr>
          <p:cNvSpPr>
            <a:spLocks noGrp="1"/>
          </p:cNvSpPr>
          <p:nvPr>
            <p:ph type="sldNum" sz="quarter" idx="4"/>
          </p:nvPr>
        </p:nvSpPr>
        <p:spPr>
          <a:xfrm>
            <a:off x="22898336" y="12345062"/>
            <a:ext cx="822748" cy="730060"/>
          </a:xfrm>
          <a:prstGeom prst="rect">
            <a:avLst/>
          </a:prstGeom>
        </p:spPr>
        <p:txBody>
          <a:bodyPr/>
          <a:lstStyle/>
          <a:p>
            <a:fld id="{DB8F626C-CEBF-614D-89D9-D0BEA80BC35B}" type="slidenum">
              <a:rPr lang="en-US" smtClean="0"/>
              <a:pPr/>
              <a:t>11</a:t>
            </a:fld>
            <a:endParaRPr lang="en-US"/>
          </a:p>
        </p:txBody>
      </p:sp>
      <p:pic>
        <p:nvPicPr>
          <p:cNvPr id="7" name="Graphic 6">
            <a:extLst>
              <a:ext uri="{FF2B5EF4-FFF2-40B4-BE49-F238E27FC236}">
                <a16:creationId xmlns:a16="http://schemas.microsoft.com/office/drawing/2014/main" id="{8CB29E2E-EFBA-0945-BA4E-3C3B30DF88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8987274" y="5222692"/>
            <a:ext cx="1208561" cy="1462995"/>
          </a:xfrm>
          <a:prstGeom prst="rect">
            <a:avLst/>
          </a:prstGeom>
        </p:spPr>
      </p:pic>
      <p:sp>
        <p:nvSpPr>
          <p:cNvPr id="9" name="TextBox 8">
            <a:extLst>
              <a:ext uri="{FF2B5EF4-FFF2-40B4-BE49-F238E27FC236}">
                <a16:creationId xmlns:a16="http://schemas.microsoft.com/office/drawing/2014/main" id="{6028B37D-0BD1-23C9-C206-4F326F46C15A}"/>
              </a:ext>
            </a:extLst>
          </p:cNvPr>
          <p:cNvSpPr txBox="1"/>
          <p:nvPr/>
        </p:nvSpPr>
        <p:spPr>
          <a:xfrm>
            <a:off x="3076752" y="2851311"/>
            <a:ext cx="17894951" cy="646331"/>
          </a:xfrm>
          <a:prstGeom prst="rect">
            <a:avLst/>
          </a:prstGeom>
          <a:noFill/>
        </p:spPr>
        <p:txBody>
          <a:bodyPr wrap="square">
            <a:spAutoFit/>
          </a:bodyPr>
          <a:lstStyle/>
          <a:p>
            <a:r>
              <a:rPr lang="en-US">
                <a:solidFill>
                  <a:srgbClr val="00B0F0"/>
                </a:solidFill>
              </a:rPr>
              <a:t>Insightful research and analytics to fuel effective, efficient, equitable decarbonization programs</a:t>
            </a:r>
          </a:p>
        </p:txBody>
      </p:sp>
      <p:sp>
        <p:nvSpPr>
          <p:cNvPr id="17" name="TextBox 16">
            <a:extLst>
              <a:ext uri="{FF2B5EF4-FFF2-40B4-BE49-F238E27FC236}">
                <a16:creationId xmlns:a16="http://schemas.microsoft.com/office/drawing/2014/main" id="{CA875F53-4963-3776-400B-8B4FF2948D73}"/>
              </a:ext>
            </a:extLst>
          </p:cNvPr>
          <p:cNvSpPr txBox="1"/>
          <p:nvPr/>
        </p:nvSpPr>
        <p:spPr>
          <a:xfrm>
            <a:off x="1909431" y="7912631"/>
            <a:ext cx="6092285" cy="615425"/>
          </a:xfrm>
          <a:prstGeom prst="rect">
            <a:avLst/>
          </a:prstGeom>
          <a:noFill/>
        </p:spPr>
        <p:txBody>
          <a:bodyPr wrap="square" rtlCol="0">
            <a:spAutoFit/>
          </a:bodyPr>
          <a:lstStyle/>
          <a:p>
            <a:pPr algn="ctr"/>
            <a:r>
              <a:rPr lang="en-US" sz="3399">
                <a:latin typeface="+mj-lt"/>
                <a:ea typeface="Open Sans Semibold" charset="0"/>
                <a:cs typeface="Calibri" panose="020F0502020204030204" pitchFamily="34" charset="0"/>
              </a:rPr>
              <a:t>Data Dashboards</a:t>
            </a:r>
          </a:p>
        </p:txBody>
      </p:sp>
      <p:sp>
        <p:nvSpPr>
          <p:cNvPr id="18" name="Subtitle 2">
            <a:extLst>
              <a:ext uri="{FF2B5EF4-FFF2-40B4-BE49-F238E27FC236}">
                <a16:creationId xmlns:a16="http://schemas.microsoft.com/office/drawing/2014/main" id="{4F719C4F-61AE-0EB4-A1A6-E775D0500C9B}"/>
              </a:ext>
            </a:extLst>
          </p:cNvPr>
          <p:cNvSpPr txBox="1">
            <a:spLocks/>
          </p:cNvSpPr>
          <p:nvPr/>
        </p:nvSpPr>
        <p:spPr>
          <a:xfrm>
            <a:off x="8269642" y="8653341"/>
            <a:ext cx="7733436" cy="298890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357" indent="-571357" algn="l">
              <a:lnSpc>
                <a:spcPct val="100000"/>
              </a:lnSpc>
              <a:spcBef>
                <a:spcPts val="2399"/>
              </a:spcBef>
              <a:buFont typeface="Arial" panose="020B0604020202020204" pitchFamily="34" charset="0"/>
              <a:buChar char="•"/>
            </a:pPr>
            <a:r>
              <a:rPr lang="en-US" sz="3199" dirty="0">
                <a:solidFill>
                  <a:schemeClr val="tx1"/>
                </a:solidFill>
                <a:latin typeface="+mj-lt"/>
                <a:ea typeface="Open Sans Light" panose="020B0306030504020204" pitchFamily="34" charset="0"/>
                <a:cs typeface="Calibri Light" panose="020F0302020204030204" pitchFamily="34" charset="0"/>
              </a:rPr>
              <a:t>Platform providing EV and EVI program forecasting, analytics, and charging session-level data knowledgebase</a:t>
            </a:r>
          </a:p>
          <a:p>
            <a:pPr marL="571357" indent="-571357" algn="l">
              <a:lnSpc>
                <a:spcPct val="100000"/>
              </a:lnSpc>
              <a:spcBef>
                <a:spcPts val="2399"/>
              </a:spcBef>
              <a:buFont typeface="Arial" panose="020B0604020202020204" pitchFamily="34" charset="0"/>
              <a:buChar char="•"/>
            </a:pPr>
            <a:r>
              <a:rPr lang="en-US" sz="3199" dirty="0">
                <a:solidFill>
                  <a:schemeClr val="tx1"/>
                </a:solidFill>
                <a:latin typeface="+mj-lt"/>
                <a:ea typeface="Open Sans Light" panose="020B0306030504020204" pitchFamily="34" charset="0"/>
                <a:cs typeface="Calibri Light" panose="020F0302020204030204" pitchFamily="34" charset="0"/>
              </a:rPr>
              <a:t>Automation of EV charger infrastructure siting to optimize user-defined goals </a:t>
            </a:r>
          </a:p>
        </p:txBody>
      </p:sp>
      <p:sp>
        <p:nvSpPr>
          <p:cNvPr id="19" name="Subtitle 2">
            <a:extLst>
              <a:ext uri="{FF2B5EF4-FFF2-40B4-BE49-F238E27FC236}">
                <a16:creationId xmlns:a16="http://schemas.microsoft.com/office/drawing/2014/main" id="{686FE19A-EEC6-941A-D2FE-9AF905016BD4}"/>
              </a:ext>
            </a:extLst>
          </p:cNvPr>
          <p:cNvSpPr txBox="1">
            <a:spLocks/>
          </p:cNvSpPr>
          <p:nvPr/>
        </p:nvSpPr>
        <p:spPr>
          <a:xfrm>
            <a:off x="15890944" y="8676600"/>
            <a:ext cx="7733436" cy="298890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357" indent="-571357" algn="l">
              <a:lnSpc>
                <a:spcPct val="100000"/>
              </a:lnSpc>
              <a:spcBef>
                <a:spcPts val="2399"/>
              </a:spcBef>
              <a:buFont typeface="Arial" panose="020B0604020202020204" pitchFamily="34" charset="0"/>
              <a:buChar char="•"/>
            </a:pPr>
            <a:r>
              <a:rPr lang="en-US" sz="3199" dirty="0">
                <a:solidFill>
                  <a:schemeClr val="tx1"/>
                </a:solidFill>
                <a:latin typeface="+mj-lt"/>
                <a:ea typeface="Open Sans Light" panose="020B0306030504020204" pitchFamily="34" charset="0"/>
                <a:cs typeface="Calibri Light" panose="020F0302020204030204" pitchFamily="34" charset="0"/>
              </a:rPr>
              <a:t>Quantitative and qualitative research by team of 30 experts in social, behavioral and data sciences</a:t>
            </a:r>
          </a:p>
          <a:p>
            <a:pPr marL="571357" indent="-571357" algn="l">
              <a:lnSpc>
                <a:spcPct val="100000"/>
              </a:lnSpc>
              <a:spcBef>
                <a:spcPts val="2399"/>
              </a:spcBef>
              <a:buFont typeface="Arial" panose="020B0604020202020204" pitchFamily="34" charset="0"/>
              <a:buChar char="•"/>
            </a:pPr>
            <a:r>
              <a:rPr lang="en-US" sz="3199" dirty="0">
                <a:solidFill>
                  <a:schemeClr val="tx1"/>
                </a:solidFill>
                <a:latin typeface="+mj-lt"/>
                <a:ea typeface="Open Sans Light" panose="020B0306030504020204" pitchFamily="34" charset="0"/>
                <a:cs typeface="Calibri Light" panose="020F0302020204030204" pitchFamily="34" charset="0"/>
              </a:rPr>
              <a:t>Consumer insights based on interactions with 600,000 new EV buyers</a:t>
            </a:r>
          </a:p>
        </p:txBody>
      </p:sp>
      <p:sp>
        <p:nvSpPr>
          <p:cNvPr id="20" name="TextBox 19">
            <a:extLst>
              <a:ext uri="{FF2B5EF4-FFF2-40B4-BE49-F238E27FC236}">
                <a16:creationId xmlns:a16="http://schemas.microsoft.com/office/drawing/2014/main" id="{29D20F52-2696-E590-7875-2BB6EDC188FD}"/>
              </a:ext>
            </a:extLst>
          </p:cNvPr>
          <p:cNvSpPr txBox="1"/>
          <p:nvPr/>
        </p:nvSpPr>
        <p:spPr>
          <a:xfrm>
            <a:off x="16806050" y="7858377"/>
            <a:ext cx="6092285" cy="615425"/>
          </a:xfrm>
          <a:prstGeom prst="rect">
            <a:avLst/>
          </a:prstGeom>
          <a:noFill/>
        </p:spPr>
        <p:txBody>
          <a:bodyPr wrap="square" rtlCol="0">
            <a:spAutoFit/>
          </a:bodyPr>
          <a:lstStyle/>
          <a:p>
            <a:pPr algn="ctr"/>
            <a:r>
              <a:rPr lang="en-US" sz="3399">
                <a:latin typeface="+mj-lt"/>
                <a:ea typeface="Open Sans Semibold" charset="0"/>
                <a:cs typeface="Calibri" panose="020F0502020204030204" pitchFamily="34" charset="0"/>
              </a:rPr>
              <a:t>Program Research</a:t>
            </a:r>
          </a:p>
        </p:txBody>
      </p:sp>
      <p:pic>
        <p:nvPicPr>
          <p:cNvPr id="10" name="Picture 9" descr="Logo&#10;&#10;Description automatically generated with low confidence">
            <a:extLst>
              <a:ext uri="{FF2B5EF4-FFF2-40B4-BE49-F238E27FC236}">
                <a16:creationId xmlns:a16="http://schemas.microsoft.com/office/drawing/2014/main" id="{50EA0DC7-6EE6-0F65-CC85-5B4087FA04E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679382" y="5272362"/>
            <a:ext cx="3024660" cy="1206840"/>
          </a:xfrm>
          <a:prstGeom prst="rect">
            <a:avLst/>
          </a:prstGeom>
        </p:spPr>
      </p:pic>
      <p:pic>
        <p:nvPicPr>
          <p:cNvPr id="12" name="Picture 11">
            <a:extLst>
              <a:ext uri="{FF2B5EF4-FFF2-40B4-BE49-F238E27FC236}">
                <a16:creationId xmlns:a16="http://schemas.microsoft.com/office/drawing/2014/main" id="{234032D3-B28A-7811-F479-05C5966C1155}"/>
              </a:ext>
            </a:extLst>
          </p:cNvPr>
          <p:cNvPicPr>
            <a:picLocks noChangeAspect="1"/>
          </p:cNvPicPr>
          <p:nvPr/>
        </p:nvPicPr>
        <p:blipFill>
          <a:blip r:embed="rId5"/>
          <a:stretch>
            <a:fillRect/>
          </a:stretch>
        </p:blipFill>
        <p:spPr>
          <a:xfrm>
            <a:off x="3523994" y="5096617"/>
            <a:ext cx="2432250" cy="1589070"/>
          </a:xfrm>
          <a:prstGeom prst="rect">
            <a:avLst/>
          </a:prstGeom>
        </p:spPr>
      </p:pic>
    </p:spTree>
    <p:extLst>
      <p:ext uri="{BB962C8B-B14F-4D97-AF65-F5344CB8AC3E}">
        <p14:creationId xmlns:p14="http://schemas.microsoft.com/office/powerpoint/2010/main" val="517090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0C34ED-A7D2-1A5B-1F87-88A2FEED297C}"/>
              </a:ext>
            </a:extLst>
          </p:cNvPr>
          <p:cNvSpPr>
            <a:spLocks noGrp="1"/>
          </p:cNvSpPr>
          <p:nvPr>
            <p:ph type="body" sz="quarter" idx="62"/>
          </p:nvPr>
        </p:nvSpPr>
        <p:spPr>
          <a:xfrm>
            <a:off x="3518230" y="3359231"/>
            <a:ext cx="17341189" cy="6748864"/>
          </a:xfrm>
        </p:spPr>
        <p:txBody>
          <a:bodyPr/>
          <a:lstStyle/>
          <a:p>
            <a:pPr marL="457200" lvl="1" indent="0" algn="l" fontAlgn="base">
              <a:buNone/>
            </a:pPr>
            <a:r>
              <a:rPr lang="en-US" sz="7200" b="0" i="0">
                <a:solidFill>
                  <a:srgbClr val="000000"/>
                </a:solidFill>
                <a:effectLst/>
                <a:latin typeface="+mj-lt"/>
              </a:rPr>
              <a:t>What are the most pressing environmental justice and energy concerns in our region?</a:t>
            </a:r>
          </a:p>
        </p:txBody>
      </p:sp>
      <p:sp>
        <p:nvSpPr>
          <p:cNvPr id="3" name="Text Placeholder 2">
            <a:extLst>
              <a:ext uri="{FF2B5EF4-FFF2-40B4-BE49-F238E27FC236}">
                <a16:creationId xmlns:a16="http://schemas.microsoft.com/office/drawing/2014/main" id="{E366928B-B24A-6E42-A157-1AA8314CB317}"/>
              </a:ext>
            </a:extLst>
          </p:cNvPr>
          <p:cNvSpPr>
            <a:spLocks noGrp="1"/>
          </p:cNvSpPr>
          <p:nvPr>
            <p:ph type="body" sz="quarter" idx="61"/>
          </p:nvPr>
        </p:nvSpPr>
        <p:spPr/>
        <p:txBody>
          <a:bodyPr/>
          <a:lstStyle/>
          <a:p>
            <a:r>
              <a:rPr lang="en-US">
                <a:latin typeface="+mn-lt"/>
                <a:cs typeface="Calibri"/>
              </a:rPr>
              <a:t>Small Group Discussion (15 min)</a:t>
            </a:r>
            <a:endParaRPr lang="en-US">
              <a:latin typeface="+mn-lt"/>
            </a:endParaRPr>
          </a:p>
        </p:txBody>
      </p:sp>
      <p:sp>
        <p:nvSpPr>
          <p:cNvPr id="4" name="Slide Number Placeholder 3">
            <a:extLst>
              <a:ext uri="{FF2B5EF4-FFF2-40B4-BE49-F238E27FC236}">
                <a16:creationId xmlns:a16="http://schemas.microsoft.com/office/drawing/2014/main" id="{72EC9131-1B92-D2B5-4EEA-43D25F06AAE1}"/>
              </a:ext>
            </a:extLst>
          </p:cNvPr>
          <p:cNvSpPr>
            <a:spLocks noGrp="1"/>
          </p:cNvSpPr>
          <p:nvPr>
            <p:ph type="sldNum" sz="quarter" idx="4"/>
          </p:nvPr>
        </p:nvSpPr>
        <p:spPr/>
        <p:txBody>
          <a:bodyPr/>
          <a:lstStyle/>
          <a:p>
            <a:fld id="{DB8F626C-CEBF-614D-89D9-D0BEA80BC35B}" type="slidenum">
              <a:rPr lang="en-US" smtClean="0"/>
              <a:pPr/>
              <a:t>12</a:t>
            </a:fld>
            <a:endParaRPr lang="en-US"/>
          </a:p>
        </p:txBody>
      </p:sp>
      <p:graphicFrame>
        <p:nvGraphicFramePr>
          <p:cNvPr id="5" name="Object 4">
            <a:extLst>
              <a:ext uri="{FF2B5EF4-FFF2-40B4-BE49-F238E27FC236}">
                <a16:creationId xmlns:a16="http://schemas.microsoft.com/office/drawing/2014/main" id="{D83A9675-D0DE-F0B7-C8F9-00B8DF221EA9}"/>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2" imgW="6552904" imgH="6718081" progId="Acrobat.Document.2020">
                  <p:embed/>
                </p:oleObj>
              </mc:Choice>
              <mc:Fallback>
                <p:oleObj name="Acrobat Document" r:id="rId2" imgW="6552904" imgH="6718081" progId="Acrobat.Document.2020">
                  <p:embed/>
                  <p:pic>
                    <p:nvPicPr>
                      <p:cNvPr id="5" name="Object 4">
                        <a:extLst>
                          <a:ext uri="{FF2B5EF4-FFF2-40B4-BE49-F238E27FC236}">
                            <a16:creationId xmlns:a16="http://schemas.microsoft.com/office/drawing/2014/main" id="{D83A9675-D0DE-F0B7-C8F9-00B8DF221EA9}"/>
                          </a:ext>
                        </a:extLst>
                      </p:cNvPr>
                      <p:cNvPicPr/>
                      <p:nvPr/>
                    </p:nvPicPr>
                    <p:blipFill>
                      <a:blip r:embed="rId3"/>
                      <a:stretch>
                        <a:fillRect/>
                      </a:stretch>
                    </p:blipFill>
                    <p:spPr>
                      <a:xfrm>
                        <a:off x="3669057" y="11846452"/>
                        <a:ext cx="1598682" cy="1638958"/>
                      </a:xfrm>
                      <a:prstGeom prst="rect">
                        <a:avLst/>
                      </a:prstGeom>
                    </p:spPr>
                  </p:pic>
                </p:oleObj>
              </mc:Fallback>
            </mc:AlternateContent>
          </a:graphicData>
        </a:graphic>
      </p:graphicFrame>
    </p:spTree>
    <p:extLst>
      <p:ext uri="{BB962C8B-B14F-4D97-AF65-F5344CB8AC3E}">
        <p14:creationId xmlns:p14="http://schemas.microsoft.com/office/powerpoint/2010/main" val="213998695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3C937F-5877-A841-8373-5876F911B5FF}"/>
              </a:ext>
            </a:extLst>
          </p:cNvPr>
          <p:cNvSpPr>
            <a:spLocks noGrp="1"/>
          </p:cNvSpPr>
          <p:nvPr>
            <p:ph type="body" sz="quarter" idx="10"/>
          </p:nvPr>
        </p:nvSpPr>
        <p:spPr>
          <a:xfrm>
            <a:off x="2311568" y="5152293"/>
            <a:ext cx="20267077" cy="2196066"/>
          </a:xfrm>
        </p:spPr>
        <p:txBody>
          <a:bodyPr>
            <a:normAutofit/>
          </a:bodyPr>
          <a:lstStyle/>
          <a:p>
            <a:r>
              <a:rPr lang="en-US"/>
              <a:t>State of the Climate in Inland SoCal</a:t>
            </a:r>
          </a:p>
        </p:txBody>
      </p:sp>
      <p:cxnSp>
        <p:nvCxnSpPr>
          <p:cNvPr id="3" name="Straight Connector 2">
            <a:extLst>
              <a:ext uri="{FF2B5EF4-FFF2-40B4-BE49-F238E27FC236}">
                <a16:creationId xmlns:a16="http://schemas.microsoft.com/office/drawing/2014/main" id="{014353CF-6DEC-BB44-ACBF-1FA33ECE6ECF}"/>
              </a:ext>
            </a:extLst>
          </p:cNvPr>
          <p:cNvCxnSpPr/>
          <p:nvPr/>
        </p:nvCxnSpPr>
        <p:spPr>
          <a:xfrm>
            <a:off x="2423375" y="7696755"/>
            <a:ext cx="1364539" cy="0"/>
          </a:xfrm>
          <a:prstGeom prst="line">
            <a:avLst/>
          </a:prstGeom>
          <a:ln w="4572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111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0" y="830947"/>
            <a:ext cx="22199259" cy="944041"/>
          </a:xfrm>
          <a:prstGeom prst="rect">
            <a:avLst/>
          </a:prstGeom>
        </p:spPr>
        <p:txBody>
          <a:bodyPr wrap="square" lIns="0" tIns="0" rIns="0" bIns="0" rtlCol="0" anchor="t">
            <a:spAutoFit/>
          </a:bodyPr>
          <a:lstStyle/>
          <a:p>
            <a:pPr>
              <a:lnSpc>
                <a:spcPts val="7551"/>
              </a:lnSpc>
              <a:spcBef>
                <a:spcPct val="0"/>
              </a:spcBef>
            </a:pPr>
            <a:r>
              <a:rPr lang="en-US" sz="6293">
                <a:solidFill>
                  <a:srgbClr val="000000"/>
                </a:solidFill>
              </a:rPr>
              <a:t>Climate Key Findings</a:t>
            </a:r>
          </a:p>
        </p:txBody>
      </p:sp>
      <p:sp>
        <p:nvSpPr>
          <p:cNvPr id="4" name="TextBox 4"/>
          <p:cNvSpPr txBox="1"/>
          <p:nvPr/>
        </p:nvSpPr>
        <p:spPr>
          <a:xfrm>
            <a:off x="904998" y="2846196"/>
            <a:ext cx="22423918" cy="7452553"/>
          </a:xfrm>
          <a:prstGeom prst="rect">
            <a:avLst/>
          </a:prstGeom>
        </p:spPr>
        <p:txBody>
          <a:bodyPr wrap="square" lIns="0" tIns="0" rIns="0" bIns="0" rtlCol="0" anchor="t">
            <a:spAutoFit/>
          </a:bodyPr>
          <a:lstStyle/>
          <a:p>
            <a:pPr marL="402590" lvl="1">
              <a:lnSpc>
                <a:spcPts val="4479"/>
              </a:lnSpc>
            </a:pPr>
            <a:r>
              <a:rPr lang="en-US" sz="3732">
                <a:solidFill>
                  <a:srgbClr val="000000"/>
                </a:solidFill>
                <a:latin typeface="+mj-lt"/>
                <a:ea typeface="Montserrat"/>
              </a:rPr>
              <a:t>Inland SoCal </a:t>
            </a:r>
            <a:r>
              <a:rPr lang="en-US" sz="3732" b="1">
                <a:solidFill>
                  <a:srgbClr val="000000"/>
                </a:solidFill>
                <a:latin typeface="+mj-lt"/>
                <a:ea typeface="Montserrat"/>
              </a:rPr>
              <a:t>Surface</a:t>
            </a:r>
            <a:r>
              <a:rPr lang="en-US" sz="3732">
                <a:solidFill>
                  <a:srgbClr val="000000"/>
                </a:solidFill>
                <a:latin typeface="+mj-lt"/>
                <a:ea typeface="Montserrat"/>
              </a:rPr>
              <a:t> temperatures are </a:t>
            </a:r>
            <a:r>
              <a:rPr lang="en-US" sz="3732" b="1">
                <a:solidFill>
                  <a:srgbClr val="000000"/>
                </a:solidFill>
                <a:latin typeface="+mj-lt"/>
                <a:ea typeface="Montserrat"/>
              </a:rPr>
              <a:t>2.6°F - 3.5°F higher </a:t>
            </a:r>
            <a:r>
              <a:rPr lang="en-US" sz="3732">
                <a:solidFill>
                  <a:srgbClr val="000000"/>
                </a:solidFill>
                <a:latin typeface="+mj-lt"/>
                <a:ea typeface="Montserrat"/>
              </a:rPr>
              <a:t>in </a:t>
            </a:r>
            <a:r>
              <a:rPr lang="en-US" sz="3732" b="1">
                <a:solidFill>
                  <a:srgbClr val="000000"/>
                </a:solidFill>
                <a:latin typeface="+mj-lt"/>
                <a:ea typeface="Montserrat"/>
              </a:rPr>
              <a:t>equity communities*</a:t>
            </a:r>
            <a:endParaRPr lang="en-US"/>
          </a:p>
          <a:p>
            <a:pPr>
              <a:lnSpc>
                <a:spcPts val="1598"/>
              </a:lnSpc>
            </a:pPr>
            <a:r>
              <a:rPr lang="en-US" sz="1332">
                <a:solidFill>
                  <a:srgbClr val="000000"/>
                </a:solidFill>
                <a:latin typeface="+mj-lt"/>
              </a:rPr>
              <a:t>​ </a:t>
            </a:r>
          </a:p>
          <a:p>
            <a:pPr marL="1774190" lvl="2" indent="-457200">
              <a:lnSpc>
                <a:spcPts val="4479"/>
              </a:lnSpc>
              <a:buFont typeface="Arial" panose="020B0604020202020204" pitchFamily="34" charset="0"/>
              <a:buChar char="•"/>
            </a:pPr>
            <a:r>
              <a:rPr lang="en-US" sz="2800">
                <a:solidFill>
                  <a:srgbClr val="000000"/>
                </a:solidFill>
                <a:latin typeface="+mj-lt"/>
                <a:ea typeface="Montserrat"/>
              </a:rPr>
              <a:t>Temperatures are projected to rise from an average of </a:t>
            </a:r>
            <a:r>
              <a:rPr lang="en-US" sz="2800" b="1">
                <a:solidFill>
                  <a:srgbClr val="000000"/>
                </a:solidFill>
                <a:latin typeface="+mj-lt"/>
                <a:ea typeface="Montserrat"/>
              </a:rPr>
              <a:t>81°F in 2023 </a:t>
            </a:r>
            <a:r>
              <a:rPr lang="en-US" sz="2800">
                <a:solidFill>
                  <a:srgbClr val="000000"/>
                </a:solidFill>
                <a:latin typeface="+mj-lt"/>
                <a:ea typeface="Montserrat"/>
              </a:rPr>
              <a:t>to</a:t>
            </a:r>
            <a:r>
              <a:rPr lang="en-US" sz="2800" b="1">
                <a:solidFill>
                  <a:srgbClr val="000000"/>
                </a:solidFill>
                <a:latin typeface="+mj-lt"/>
                <a:ea typeface="Montserrat"/>
              </a:rPr>
              <a:t> 88°F by 2100</a:t>
            </a:r>
            <a:endParaRPr lang="en-US" sz="2800">
              <a:solidFill>
                <a:srgbClr val="000000"/>
              </a:solidFill>
              <a:latin typeface="+mj-lt"/>
              <a:ea typeface="Montserrat"/>
              <a:cs typeface="Calibri" panose="020F0502020204030204"/>
            </a:endParaRPr>
          </a:p>
          <a:p>
            <a:pPr marL="402590" lvl="1">
              <a:lnSpc>
                <a:spcPts val="4479"/>
              </a:lnSpc>
            </a:pPr>
            <a:endParaRPr lang="en-US" sz="3732">
              <a:solidFill>
                <a:srgbClr val="000000"/>
              </a:solidFill>
              <a:latin typeface="+mj-lt"/>
              <a:ea typeface="Calibri" panose="020F0502020204030204"/>
              <a:cs typeface="Calibri" panose="020F0502020204030204"/>
            </a:endParaRPr>
          </a:p>
          <a:p>
            <a:pPr marL="402590" lvl="1">
              <a:lnSpc>
                <a:spcPts val="4479"/>
              </a:lnSpc>
            </a:pPr>
            <a:r>
              <a:rPr lang="en-US" sz="3732" b="1">
                <a:solidFill>
                  <a:srgbClr val="000000"/>
                </a:solidFill>
                <a:latin typeface="+mj-lt"/>
              </a:rPr>
              <a:t>Extreme heat events</a:t>
            </a:r>
            <a:r>
              <a:rPr lang="en-US" sz="3732">
                <a:solidFill>
                  <a:srgbClr val="000000"/>
                </a:solidFill>
                <a:latin typeface="+mj-lt"/>
              </a:rPr>
              <a:t> are projected to </a:t>
            </a:r>
            <a:r>
              <a:rPr lang="en-US" sz="3732" b="1">
                <a:solidFill>
                  <a:srgbClr val="000000"/>
                </a:solidFill>
                <a:latin typeface="+mj-lt"/>
              </a:rPr>
              <a:t>double every 15 years </a:t>
            </a:r>
            <a:r>
              <a:rPr lang="en-US" sz="3732">
                <a:solidFill>
                  <a:srgbClr val="000000"/>
                </a:solidFill>
                <a:latin typeface="+mj-lt"/>
              </a:rPr>
              <a:t>from 2009 to 2038 </a:t>
            </a:r>
            <a:endParaRPr lang="en-US" sz="3732">
              <a:solidFill>
                <a:srgbClr val="000000"/>
              </a:solidFill>
              <a:latin typeface="+mj-lt"/>
              <a:ea typeface="Calibri" panose="020F0502020204030204"/>
              <a:cs typeface="Calibri" panose="020F0502020204030204"/>
            </a:endParaRPr>
          </a:p>
          <a:p>
            <a:pPr marL="1454785" lvl="2" indent="-457200">
              <a:lnSpc>
                <a:spcPts val="4159"/>
              </a:lnSpc>
              <a:buFont typeface="Arial" panose="020B0604020202020204" pitchFamily="34" charset="0"/>
              <a:buChar char="•"/>
            </a:pPr>
            <a:r>
              <a:rPr lang="en-US" sz="2800">
                <a:solidFill>
                  <a:srgbClr val="000000"/>
                </a:solidFill>
                <a:latin typeface="+mj-lt"/>
              </a:rPr>
              <a:t>Heat event days increase</a:t>
            </a:r>
            <a:r>
              <a:rPr lang="en-US" sz="2800" b="1">
                <a:solidFill>
                  <a:srgbClr val="000000"/>
                </a:solidFill>
                <a:latin typeface="+mj-lt"/>
              </a:rPr>
              <a:t>: </a:t>
            </a:r>
            <a:r>
              <a:rPr lang="en-US" sz="2800">
                <a:solidFill>
                  <a:srgbClr val="000000"/>
                </a:solidFill>
                <a:latin typeface="+mj-lt"/>
              </a:rPr>
              <a:t>average of </a:t>
            </a:r>
            <a:r>
              <a:rPr lang="en-US" sz="2800" b="1">
                <a:solidFill>
                  <a:srgbClr val="000000"/>
                </a:solidFill>
                <a:latin typeface="+mj-lt"/>
              </a:rPr>
              <a:t>14 days per year </a:t>
            </a:r>
            <a:r>
              <a:rPr lang="en-US" sz="2800">
                <a:solidFill>
                  <a:srgbClr val="000000"/>
                </a:solidFill>
                <a:latin typeface="+mj-lt"/>
              </a:rPr>
              <a:t>in 2009-2023 to average of </a:t>
            </a:r>
            <a:r>
              <a:rPr lang="en-US" sz="2800" b="1">
                <a:solidFill>
                  <a:srgbClr val="000000"/>
                </a:solidFill>
                <a:latin typeface="+mj-lt"/>
              </a:rPr>
              <a:t>21.5 days </a:t>
            </a:r>
            <a:r>
              <a:rPr lang="en-US" sz="2800">
                <a:solidFill>
                  <a:srgbClr val="000000"/>
                </a:solidFill>
                <a:latin typeface="+mj-lt"/>
              </a:rPr>
              <a:t>in 2023-2037</a:t>
            </a:r>
            <a:endParaRPr lang="en-US" sz="2800">
              <a:solidFill>
                <a:srgbClr val="000000"/>
              </a:solidFill>
              <a:latin typeface="+mj-lt"/>
              <a:ea typeface="Calibri" panose="020F0502020204030204"/>
              <a:cs typeface="Calibri" panose="020F0502020204030204"/>
            </a:endParaRPr>
          </a:p>
          <a:p>
            <a:pPr>
              <a:lnSpc>
                <a:spcPts val="1598"/>
              </a:lnSpc>
            </a:pPr>
            <a:endParaRPr lang="en-US" sz="3466">
              <a:solidFill>
                <a:srgbClr val="000000"/>
              </a:solidFill>
              <a:latin typeface="+mj-lt"/>
            </a:endParaRPr>
          </a:p>
          <a:p>
            <a:pPr marL="402590" lvl="1">
              <a:lnSpc>
                <a:spcPts val="4479"/>
              </a:lnSpc>
            </a:pPr>
            <a:endParaRPr lang="en-US" sz="3732" b="1">
              <a:solidFill>
                <a:srgbClr val="000000"/>
              </a:solidFill>
              <a:latin typeface="+mj-lt"/>
              <a:ea typeface="Calibri" panose="020F0502020204030204"/>
              <a:cs typeface="Calibri" panose="020F0502020204030204"/>
            </a:endParaRPr>
          </a:p>
          <a:p>
            <a:pPr marL="402590" lvl="1">
              <a:lnSpc>
                <a:spcPts val="4479"/>
              </a:lnSpc>
            </a:pPr>
            <a:r>
              <a:rPr lang="en-US" sz="3732" b="1">
                <a:solidFill>
                  <a:srgbClr val="000000"/>
                </a:solidFill>
                <a:latin typeface="+mj-lt"/>
              </a:rPr>
              <a:t>Top GHG-emitting sectors </a:t>
            </a:r>
            <a:r>
              <a:rPr lang="en-US" sz="3732">
                <a:solidFill>
                  <a:srgbClr val="000000"/>
                </a:solidFill>
                <a:latin typeface="+mj-lt"/>
              </a:rPr>
              <a:t>in the state (2000 to 2020): </a:t>
            </a:r>
            <a:r>
              <a:rPr lang="en-US" sz="3732" b="1">
                <a:solidFill>
                  <a:srgbClr val="000000"/>
                </a:solidFill>
                <a:latin typeface="+mj-lt"/>
              </a:rPr>
              <a:t>transportation</a:t>
            </a:r>
            <a:r>
              <a:rPr lang="en-US" sz="3732">
                <a:solidFill>
                  <a:srgbClr val="000000"/>
                </a:solidFill>
                <a:latin typeface="+mj-lt"/>
              </a:rPr>
              <a:t> (38%), </a:t>
            </a:r>
            <a:r>
              <a:rPr lang="en-US" sz="3732" b="1">
                <a:solidFill>
                  <a:srgbClr val="000000"/>
                </a:solidFill>
                <a:latin typeface="+mj-lt"/>
              </a:rPr>
              <a:t>industry</a:t>
            </a:r>
            <a:r>
              <a:rPr lang="en-US" sz="3732">
                <a:solidFill>
                  <a:srgbClr val="000000"/>
                </a:solidFill>
                <a:latin typeface="+mj-lt"/>
              </a:rPr>
              <a:t> (23%) </a:t>
            </a:r>
            <a:endParaRPr lang="en-US" sz="3732">
              <a:solidFill>
                <a:srgbClr val="000000"/>
              </a:solidFill>
              <a:latin typeface="+mj-lt"/>
              <a:ea typeface="Calibri" panose="020F0502020204030204"/>
              <a:cs typeface="Calibri" panose="020F0502020204030204"/>
            </a:endParaRPr>
          </a:p>
          <a:p>
            <a:pPr marL="1774190" lvl="2" indent="-457200">
              <a:lnSpc>
                <a:spcPts val="4479"/>
              </a:lnSpc>
              <a:buFont typeface="Arial" panose="020B0604020202020204" pitchFamily="34" charset="0"/>
              <a:buChar char="•"/>
            </a:pPr>
            <a:r>
              <a:rPr lang="en-US" sz="2800">
                <a:solidFill>
                  <a:srgbClr val="000000"/>
                </a:solidFill>
                <a:latin typeface="+mj-lt"/>
              </a:rPr>
              <a:t>San Bernardino (2016): transportation (51%) and building energy (35%)</a:t>
            </a:r>
            <a:endParaRPr lang="en-US" sz="2800">
              <a:solidFill>
                <a:srgbClr val="000000"/>
              </a:solidFill>
              <a:latin typeface="+mj-lt"/>
              <a:ea typeface="Calibri" panose="020F0502020204030204"/>
              <a:cs typeface="Calibri" panose="020F0502020204030204"/>
            </a:endParaRPr>
          </a:p>
          <a:p>
            <a:pPr marL="1774190" lvl="2" indent="-457200">
              <a:lnSpc>
                <a:spcPts val="4479"/>
              </a:lnSpc>
              <a:buFont typeface="Arial" panose="020B0604020202020204" pitchFamily="34" charset="0"/>
              <a:buChar char="•"/>
            </a:pPr>
            <a:r>
              <a:rPr lang="en-US" sz="2800">
                <a:solidFill>
                  <a:srgbClr val="000000"/>
                </a:solidFill>
                <a:latin typeface="+mj-lt"/>
              </a:rPr>
              <a:t>Riverside (2017): transportation (36%) and agriculture (34%)</a:t>
            </a:r>
            <a:endParaRPr lang="en-US" sz="2800">
              <a:solidFill>
                <a:srgbClr val="000000"/>
              </a:solidFill>
              <a:latin typeface="+mj-lt"/>
              <a:ea typeface="Calibri" panose="020F0502020204030204"/>
              <a:cs typeface="Calibri" panose="020F0502020204030204"/>
            </a:endParaRPr>
          </a:p>
          <a:p>
            <a:pPr>
              <a:lnSpc>
                <a:spcPts val="1598"/>
              </a:lnSpc>
            </a:pPr>
            <a:endParaRPr lang="en-US" sz="3466">
              <a:solidFill>
                <a:srgbClr val="000000"/>
              </a:solidFill>
              <a:latin typeface="+mj-lt"/>
            </a:endParaRPr>
          </a:p>
          <a:p>
            <a:pPr marL="402590" lvl="1">
              <a:lnSpc>
                <a:spcPts val="4479"/>
              </a:lnSpc>
            </a:pPr>
            <a:endParaRPr lang="en-US" sz="3732">
              <a:solidFill>
                <a:srgbClr val="000000"/>
              </a:solidFill>
              <a:latin typeface="+mj-lt"/>
              <a:ea typeface="Calibri" panose="020F0502020204030204"/>
              <a:cs typeface="Calibri" panose="020F0502020204030204"/>
            </a:endParaRPr>
          </a:p>
          <a:p>
            <a:pPr marL="402590" lvl="1">
              <a:lnSpc>
                <a:spcPts val="4479"/>
              </a:lnSpc>
            </a:pPr>
            <a:r>
              <a:rPr lang="en-US" sz="3732">
                <a:solidFill>
                  <a:srgbClr val="000000"/>
                </a:solidFill>
                <a:latin typeface="+mj-lt"/>
              </a:rPr>
              <a:t>Current </a:t>
            </a:r>
            <a:r>
              <a:rPr lang="en-US" sz="3732" b="1">
                <a:solidFill>
                  <a:srgbClr val="000000"/>
                </a:solidFill>
                <a:latin typeface="+mj-lt"/>
              </a:rPr>
              <a:t>climate mitigation strategies </a:t>
            </a:r>
            <a:r>
              <a:rPr lang="en-US" sz="3732">
                <a:solidFill>
                  <a:srgbClr val="000000"/>
                </a:solidFill>
                <a:latin typeface="+mj-lt"/>
              </a:rPr>
              <a:t>primarily </a:t>
            </a:r>
            <a:r>
              <a:rPr lang="en-US" sz="3732" b="1">
                <a:solidFill>
                  <a:srgbClr val="000000"/>
                </a:solidFill>
                <a:latin typeface="+mj-lt"/>
              </a:rPr>
              <a:t>target</a:t>
            </a:r>
            <a:r>
              <a:rPr lang="en-US" sz="3732">
                <a:solidFill>
                  <a:srgbClr val="000000"/>
                </a:solidFill>
                <a:latin typeface="+mj-lt"/>
              </a:rPr>
              <a:t> </a:t>
            </a:r>
            <a:r>
              <a:rPr lang="en-US" sz="3732" b="1">
                <a:solidFill>
                  <a:srgbClr val="000000"/>
                </a:solidFill>
                <a:latin typeface="+mj-lt"/>
              </a:rPr>
              <a:t>energy</a:t>
            </a:r>
            <a:r>
              <a:rPr lang="en-US" sz="3732">
                <a:solidFill>
                  <a:srgbClr val="000000"/>
                </a:solidFill>
                <a:latin typeface="+mj-lt"/>
              </a:rPr>
              <a:t> and </a:t>
            </a:r>
            <a:r>
              <a:rPr lang="en-US" sz="3732" b="1">
                <a:solidFill>
                  <a:srgbClr val="000000"/>
                </a:solidFill>
                <a:latin typeface="+mj-lt"/>
              </a:rPr>
              <a:t>transportation</a:t>
            </a:r>
            <a:r>
              <a:rPr lang="en-US" sz="3732">
                <a:solidFill>
                  <a:srgbClr val="000000"/>
                </a:solidFill>
                <a:latin typeface="+mj-lt"/>
              </a:rPr>
              <a:t> sectors</a:t>
            </a:r>
            <a:endParaRPr lang="en-US" sz="3732">
              <a:solidFill>
                <a:srgbClr val="000000"/>
              </a:solidFill>
              <a:latin typeface="+mj-lt"/>
              <a:ea typeface="Calibri" panose="020F0502020204030204"/>
              <a:cs typeface="Calibri" panose="020F0502020204030204"/>
            </a:endParaRPr>
          </a:p>
          <a:p>
            <a:pPr marL="1888490" lvl="2" indent="-571500">
              <a:lnSpc>
                <a:spcPts val="4479"/>
              </a:lnSpc>
              <a:buFont typeface="Arial" panose="020B0604020202020204" pitchFamily="34" charset="0"/>
              <a:buChar char="•"/>
            </a:pPr>
            <a:r>
              <a:rPr lang="en-US" sz="2800">
                <a:solidFill>
                  <a:srgbClr val="000000"/>
                </a:solidFill>
                <a:latin typeface="+mj-lt"/>
              </a:rPr>
              <a:t>32% of reviewed programs addressed these sectors</a:t>
            </a:r>
            <a:endParaRPr lang="en-US" sz="2800">
              <a:solidFill>
                <a:srgbClr val="000000"/>
              </a:solidFill>
              <a:latin typeface="+mj-lt"/>
              <a:ea typeface="Calibri"/>
              <a:cs typeface="Calibri"/>
            </a:endParaRPr>
          </a:p>
        </p:txBody>
      </p:sp>
      <p:sp>
        <p:nvSpPr>
          <p:cNvPr id="5" name="AutoShape 5"/>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sp>
        <p:nvSpPr>
          <p:cNvPr id="6" name="TextBox 6"/>
          <p:cNvSpPr txBox="1"/>
          <p:nvPr/>
        </p:nvSpPr>
        <p:spPr>
          <a:xfrm>
            <a:off x="1307009" y="11123158"/>
            <a:ext cx="21763632" cy="493597"/>
          </a:xfrm>
          <a:prstGeom prst="rect">
            <a:avLst/>
          </a:prstGeom>
        </p:spPr>
        <p:txBody>
          <a:bodyPr lIns="0" tIns="0" rIns="0" bIns="0" rtlCol="0" anchor="t">
            <a:spAutoFit/>
          </a:bodyPr>
          <a:lstStyle/>
          <a:p>
            <a:pPr>
              <a:lnSpc>
                <a:spcPts val="4106"/>
              </a:lnSpc>
            </a:pPr>
            <a:r>
              <a:rPr lang="en-US" sz="2933" dirty="0">
                <a:solidFill>
                  <a:srgbClr val="000000"/>
                </a:solidFill>
                <a:latin typeface="+mj-lt"/>
              </a:rPr>
              <a:t>*Equity communities are census tracts with identified low-income communities and disadvantaged communities as defined by the state. </a:t>
            </a:r>
          </a:p>
        </p:txBody>
      </p:sp>
      <p:graphicFrame>
        <p:nvGraphicFramePr>
          <p:cNvPr id="9" name="Object 8">
            <a:extLst>
              <a:ext uri="{FF2B5EF4-FFF2-40B4-BE49-F238E27FC236}">
                <a16:creationId xmlns:a16="http://schemas.microsoft.com/office/drawing/2014/main" id="{696B8843-DCAA-FC6C-3E8E-A44A64937234}"/>
              </a:ext>
            </a:extLst>
          </p:cNvPr>
          <p:cNvGraphicFramePr>
            <a:graphicFrameLocks noChangeAspect="1"/>
          </p:cNvGraphicFramePr>
          <p:nvPr>
            <p:extLst>
              <p:ext uri="{D42A27DB-BD31-4B8C-83A1-F6EECF244321}">
                <p14:modId xmlns:p14="http://schemas.microsoft.com/office/powerpoint/2010/main" val="954326741"/>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2" imgW="6552904" imgH="6718081" progId="Acrobat.Document.2020">
                  <p:embed/>
                </p:oleObj>
              </mc:Choice>
              <mc:Fallback>
                <p:oleObj name="Acrobat Document" r:id="rId2" imgW="6552904" imgH="6718081" progId="Acrobat.Document.2020">
                  <p:embed/>
                  <p:pic>
                    <p:nvPicPr>
                      <p:cNvPr id="9" name="Object 8">
                        <a:extLst>
                          <a:ext uri="{FF2B5EF4-FFF2-40B4-BE49-F238E27FC236}">
                            <a16:creationId xmlns:a16="http://schemas.microsoft.com/office/drawing/2014/main" id="{696B8843-DCAA-FC6C-3E8E-A44A64937234}"/>
                          </a:ext>
                        </a:extLst>
                      </p:cNvPr>
                      <p:cNvPicPr/>
                      <p:nvPr/>
                    </p:nvPicPr>
                    <p:blipFill>
                      <a:blip r:embed="rId3"/>
                      <a:stretch>
                        <a:fillRect/>
                      </a:stretch>
                    </p:blipFill>
                    <p:spPr>
                      <a:xfrm>
                        <a:off x="3669057" y="11846452"/>
                        <a:ext cx="1598682" cy="1638958"/>
                      </a:xfrm>
                      <a:prstGeom prst="rect">
                        <a:avLst/>
                      </a:prstGeom>
                    </p:spPr>
                  </p:pic>
                </p:oleObj>
              </mc:Fallback>
            </mc:AlternateContent>
          </a:graphicData>
        </a:graphic>
      </p:graphicFrame>
      <p:sp>
        <p:nvSpPr>
          <p:cNvPr id="10" name="Slide Number Placeholder 3">
            <a:extLst>
              <a:ext uri="{FF2B5EF4-FFF2-40B4-BE49-F238E27FC236}">
                <a16:creationId xmlns:a16="http://schemas.microsoft.com/office/drawing/2014/main" id="{95793205-19BF-4523-316C-D9C002ACE93E}"/>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14</a:t>
            </a:fld>
            <a:endParaRPr 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sp>
        <p:nvSpPr>
          <p:cNvPr id="4" name="TextBox 4"/>
          <p:cNvSpPr txBox="1"/>
          <p:nvPr/>
        </p:nvSpPr>
        <p:spPr>
          <a:xfrm>
            <a:off x="1092541" y="830947"/>
            <a:ext cx="17618728" cy="944041"/>
          </a:xfrm>
          <a:prstGeom prst="rect">
            <a:avLst/>
          </a:prstGeom>
        </p:spPr>
        <p:txBody>
          <a:bodyPr lIns="0" tIns="0" rIns="0" bIns="0" rtlCol="0" anchor="t">
            <a:spAutoFit/>
          </a:bodyPr>
          <a:lstStyle/>
          <a:p>
            <a:pPr>
              <a:lnSpc>
                <a:spcPts val="7551"/>
              </a:lnSpc>
              <a:spcBef>
                <a:spcPct val="0"/>
              </a:spcBef>
            </a:pPr>
            <a:r>
              <a:rPr lang="en-US" sz="6250">
                <a:solidFill>
                  <a:srgbClr val="000000"/>
                </a:solidFill>
              </a:rPr>
              <a:t>Climate </a:t>
            </a:r>
            <a:r>
              <a:rPr lang="en-US" sz="6300">
                <a:solidFill>
                  <a:srgbClr val="000000"/>
                </a:solidFill>
              </a:rPr>
              <a:t>–</a:t>
            </a:r>
            <a:r>
              <a:rPr lang="en-US" sz="6250">
                <a:solidFill>
                  <a:srgbClr val="000000"/>
                </a:solidFill>
              </a:rPr>
              <a:t> Methods</a:t>
            </a:r>
          </a:p>
        </p:txBody>
      </p:sp>
      <p:sp>
        <p:nvSpPr>
          <p:cNvPr id="5" name="TextBox 5"/>
          <p:cNvSpPr txBox="1"/>
          <p:nvPr/>
        </p:nvSpPr>
        <p:spPr>
          <a:xfrm>
            <a:off x="2318831" y="2826101"/>
            <a:ext cx="21517782" cy="8592930"/>
          </a:xfrm>
          <a:prstGeom prst="rect">
            <a:avLst/>
          </a:prstGeom>
        </p:spPr>
        <p:txBody>
          <a:bodyPr wrap="square" lIns="0" tIns="0" rIns="0" bIns="0" rtlCol="0" anchor="t">
            <a:spAutoFit/>
          </a:bodyPr>
          <a:lstStyle/>
          <a:p>
            <a:pPr marL="748030" lvl="1" indent="-374015">
              <a:lnSpc>
                <a:spcPts val="4159"/>
              </a:lnSpc>
              <a:buFont typeface="Arial"/>
              <a:buChar char="•"/>
            </a:pPr>
            <a:r>
              <a:rPr lang="en-US" sz="4000" dirty="0">
                <a:solidFill>
                  <a:srgbClr val="000000"/>
                </a:solidFill>
                <a:latin typeface="+mj-lt"/>
              </a:rPr>
              <a:t>Cal-Adapt Climate Data Models</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Temperature</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Precipitation</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Relative humidity</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Heat events</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Extreme precipitation</a:t>
            </a:r>
            <a:endParaRPr lang="en-US" sz="4000" dirty="0">
              <a:solidFill>
                <a:srgbClr val="000000"/>
              </a:solidFill>
              <a:latin typeface="+mj-lt"/>
              <a:ea typeface="Calibri"/>
              <a:cs typeface="Calibri"/>
            </a:endParaRPr>
          </a:p>
          <a:p>
            <a:pPr>
              <a:lnSpc>
                <a:spcPts val="4159"/>
              </a:lnSpc>
            </a:pPr>
            <a:endParaRPr lang="en-US" sz="4000" dirty="0">
              <a:solidFill>
                <a:srgbClr val="000000"/>
              </a:solidFill>
              <a:latin typeface="+mj-lt"/>
              <a:ea typeface="Calibri"/>
              <a:cs typeface="Calibri"/>
            </a:endParaRPr>
          </a:p>
          <a:p>
            <a:pPr marL="748030" lvl="1" indent="-374015">
              <a:lnSpc>
                <a:spcPts val="4159"/>
              </a:lnSpc>
              <a:buFont typeface="Arial"/>
              <a:buChar char="•"/>
            </a:pPr>
            <a:r>
              <a:rPr lang="en-US" sz="4000" dirty="0">
                <a:solidFill>
                  <a:srgbClr val="000000"/>
                </a:solidFill>
                <a:latin typeface="+mj-lt"/>
              </a:rPr>
              <a:t>LANDSAT 8 TIRS data</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Surface temperature</a:t>
            </a:r>
            <a:endParaRPr lang="en-US" sz="4000" dirty="0">
              <a:solidFill>
                <a:srgbClr val="000000"/>
              </a:solidFill>
              <a:latin typeface="+mj-lt"/>
              <a:ea typeface="Calibri"/>
              <a:cs typeface="Calibri"/>
            </a:endParaRPr>
          </a:p>
          <a:p>
            <a:pPr>
              <a:lnSpc>
                <a:spcPts val="4159"/>
              </a:lnSpc>
            </a:pPr>
            <a:endParaRPr lang="en-US" sz="4000" dirty="0">
              <a:solidFill>
                <a:srgbClr val="000000"/>
              </a:solidFill>
              <a:latin typeface="+mj-lt"/>
              <a:ea typeface="Calibri"/>
              <a:cs typeface="Calibri"/>
            </a:endParaRPr>
          </a:p>
          <a:p>
            <a:pPr marL="748030" lvl="1" indent="-374015">
              <a:lnSpc>
                <a:spcPts val="4159"/>
              </a:lnSpc>
              <a:buFont typeface="Arial"/>
              <a:buChar char="•"/>
            </a:pPr>
            <a:r>
              <a:rPr lang="en-US" sz="4000" dirty="0">
                <a:solidFill>
                  <a:srgbClr val="000000"/>
                </a:solidFill>
                <a:latin typeface="+mj-lt"/>
              </a:rPr>
              <a:t>Secondary Literature Review</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GHG methodologies</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Regional Climate Action Plans</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Climate mitigation program descriptions &amp; reports</a:t>
            </a:r>
            <a:endParaRPr lang="en-US" sz="4000" dirty="0">
              <a:solidFill>
                <a:srgbClr val="000000"/>
              </a:solidFill>
              <a:latin typeface="+mj-lt"/>
              <a:ea typeface="Calibri"/>
              <a:cs typeface="Calibri"/>
            </a:endParaRPr>
          </a:p>
          <a:p>
            <a:pPr marL="1496060" lvl="2" indent="-498475">
              <a:lnSpc>
                <a:spcPts val="4159"/>
              </a:lnSpc>
              <a:buFont typeface="Arial"/>
              <a:buChar char="⚬"/>
            </a:pPr>
            <a:r>
              <a:rPr lang="en-US" sz="4000" dirty="0">
                <a:solidFill>
                  <a:srgbClr val="000000"/>
                </a:solidFill>
                <a:latin typeface="+mj-lt"/>
              </a:rPr>
              <a:t>Extreme heat event reports</a:t>
            </a:r>
            <a:endParaRPr lang="en-US" sz="4000" dirty="0">
              <a:solidFill>
                <a:srgbClr val="000000"/>
              </a:solidFill>
              <a:latin typeface="+mj-lt"/>
              <a:ea typeface="Calibri"/>
              <a:cs typeface="Calibri"/>
            </a:endParaRPr>
          </a:p>
          <a:p>
            <a:pPr>
              <a:lnSpc>
                <a:spcPts val="4159"/>
              </a:lnSpc>
              <a:spcBef>
                <a:spcPct val="0"/>
              </a:spcBef>
            </a:pPr>
            <a:endParaRPr lang="en-US" sz="4000" dirty="0">
              <a:solidFill>
                <a:srgbClr val="000000"/>
              </a:solidFill>
              <a:latin typeface="+mj-lt"/>
              <a:ea typeface="Calibri"/>
              <a:cs typeface="Calibri"/>
            </a:endParaRPr>
          </a:p>
        </p:txBody>
      </p:sp>
      <p:graphicFrame>
        <p:nvGraphicFramePr>
          <p:cNvPr id="7" name="Object 6">
            <a:extLst>
              <a:ext uri="{FF2B5EF4-FFF2-40B4-BE49-F238E27FC236}">
                <a16:creationId xmlns:a16="http://schemas.microsoft.com/office/drawing/2014/main" id="{6674E0A9-915E-4240-CC32-7F651FB21178}"/>
              </a:ext>
            </a:extLst>
          </p:cNvPr>
          <p:cNvGraphicFramePr>
            <a:graphicFrameLocks noChangeAspect="1"/>
          </p:cNvGraphicFramePr>
          <p:nvPr>
            <p:extLst>
              <p:ext uri="{D42A27DB-BD31-4B8C-83A1-F6EECF244321}">
                <p14:modId xmlns:p14="http://schemas.microsoft.com/office/powerpoint/2010/main" val="3086822528"/>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7" name="Object 6">
                        <a:extLst>
                          <a:ext uri="{FF2B5EF4-FFF2-40B4-BE49-F238E27FC236}">
                            <a16:creationId xmlns:a16="http://schemas.microsoft.com/office/drawing/2014/main" id="{6674E0A9-915E-4240-CC32-7F651FB21178}"/>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8" name="Slide Number Placeholder 3">
            <a:extLst>
              <a:ext uri="{FF2B5EF4-FFF2-40B4-BE49-F238E27FC236}">
                <a16:creationId xmlns:a16="http://schemas.microsoft.com/office/drawing/2014/main" id="{DAFAB404-482C-60AD-AF8A-788671265A55}"/>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15</a:t>
            </a:fld>
            <a:endParaRPr 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hlinkClick r:id="rId3" tooltip="https://climatekids.nasa.gov/greenhouse-effect/"/>
          </p:cNvPr>
          <p:cNvSpPr/>
          <p:nvPr/>
        </p:nvSpPr>
        <p:spPr>
          <a:xfrm>
            <a:off x="10665222" y="1786"/>
            <a:ext cx="13712428" cy="13712428"/>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txBody>
          <a:bodyPr/>
          <a:lstStyle/>
          <a:p>
            <a:endParaRPr lang="en-US" sz="4799"/>
          </a:p>
        </p:txBody>
      </p:sp>
      <p:sp>
        <p:nvSpPr>
          <p:cNvPr id="3" name="TextBox 3"/>
          <p:cNvSpPr txBox="1"/>
          <p:nvPr/>
        </p:nvSpPr>
        <p:spPr>
          <a:xfrm>
            <a:off x="541036" y="2630001"/>
            <a:ext cx="9935104" cy="6907660"/>
          </a:xfrm>
          <a:prstGeom prst="rect">
            <a:avLst/>
          </a:prstGeom>
        </p:spPr>
        <p:txBody>
          <a:bodyPr lIns="0" tIns="0" rIns="0" bIns="0" rtlCol="0" anchor="t">
            <a:spAutoFit/>
          </a:bodyPr>
          <a:lstStyle/>
          <a:p>
            <a:pPr>
              <a:lnSpc>
                <a:spcPts val="5119"/>
              </a:lnSpc>
            </a:pPr>
            <a:r>
              <a:rPr lang="en-US" sz="4266">
                <a:solidFill>
                  <a:srgbClr val="000000"/>
                </a:solidFill>
                <a:latin typeface="+mj-lt"/>
              </a:rPr>
              <a:t>Why are we reporting greenhouse gas emissions and programs designed to avoid them?</a:t>
            </a:r>
          </a:p>
          <a:p>
            <a:pPr>
              <a:lnSpc>
                <a:spcPts val="5119"/>
              </a:lnSpc>
            </a:pPr>
            <a:endParaRPr lang="en-US" sz="4266">
              <a:solidFill>
                <a:srgbClr val="000000"/>
              </a:solidFill>
              <a:latin typeface="+mj-lt"/>
            </a:endParaRPr>
          </a:p>
          <a:p>
            <a:pPr>
              <a:lnSpc>
                <a:spcPts val="4159"/>
              </a:lnSpc>
              <a:spcBef>
                <a:spcPct val="0"/>
              </a:spcBef>
            </a:pPr>
            <a:r>
              <a:rPr lang="en-US" sz="3466">
                <a:solidFill>
                  <a:srgbClr val="000000"/>
                </a:solidFill>
                <a:latin typeface="+mj-lt"/>
              </a:rPr>
              <a:t>Greenhouses allow plants to grow year-round because the glass walls trap heat from the sun and keep it from getting too cold. The greenhouse effect works much the same way on Earth. Gases in the atmosphere, such as carbon dioxide, trap heat similar to the glass roof of a greenhouse. These heat-trapping gases are called greenhouse gases and keep Earth much warmer than what it would be without an atmosphere.</a:t>
            </a:r>
          </a:p>
        </p:txBody>
      </p:sp>
      <p:sp>
        <p:nvSpPr>
          <p:cNvPr id="4" name="TextBox 4"/>
          <p:cNvSpPr txBox="1"/>
          <p:nvPr/>
        </p:nvSpPr>
        <p:spPr>
          <a:xfrm>
            <a:off x="-625759" y="11372899"/>
            <a:ext cx="10197437" cy="440057"/>
          </a:xfrm>
          <a:prstGeom prst="rect">
            <a:avLst/>
          </a:prstGeom>
        </p:spPr>
        <p:txBody>
          <a:bodyPr lIns="0" tIns="0" rIns="0" bIns="0" rtlCol="0" anchor="t">
            <a:spAutoFit/>
          </a:bodyPr>
          <a:lstStyle/>
          <a:p>
            <a:pPr algn="r">
              <a:lnSpc>
                <a:spcPts val="3552"/>
              </a:lnSpc>
              <a:spcBef>
                <a:spcPct val="0"/>
              </a:spcBef>
            </a:pPr>
            <a:r>
              <a:rPr lang="en-US" sz="2961" u="sng">
                <a:solidFill>
                  <a:srgbClr val="000000"/>
                </a:solidFill>
                <a:latin typeface="Montserrat"/>
                <a:hlinkClick r:id="rId3" tooltip="https://climatekids.nasa.gov/greenhouse-effect/"/>
              </a:rPr>
              <a:t>https://climatekids.nasa.gov/greenhouse-effect/</a:t>
            </a:r>
          </a:p>
        </p:txBody>
      </p:sp>
      <p:sp>
        <p:nvSpPr>
          <p:cNvPr id="5" name="TextBox 5"/>
          <p:cNvSpPr txBox="1"/>
          <p:nvPr/>
        </p:nvSpPr>
        <p:spPr>
          <a:xfrm>
            <a:off x="1092541" y="830947"/>
            <a:ext cx="17618728" cy="944041"/>
          </a:xfrm>
          <a:prstGeom prst="rect">
            <a:avLst/>
          </a:prstGeom>
        </p:spPr>
        <p:txBody>
          <a:bodyPr lIns="0" tIns="0" rIns="0" bIns="0" rtlCol="0" anchor="t">
            <a:spAutoFit/>
          </a:bodyPr>
          <a:lstStyle/>
          <a:p>
            <a:pPr>
              <a:lnSpc>
                <a:spcPts val="7551"/>
              </a:lnSpc>
              <a:spcBef>
                <a:spcPct val="0"/>
              </a:spcBef>
            </a:pPr>
            <a:r>
              <a:rPr lang="en-US" sz="6250">
                <a:solidFill>
                  <a:srgbClr val="000000"/>
                </a:solidFill>
              </a:rPr>
              <a:t>Climate </a:t>
            </a:r>
            <a:r>
              <a:rPr lang="en-US" sz="6300">
                <a:solidFill>
                  <a:srgbClr val="000000"/>
                </a:solidFill>
              </a:rPr>
              <a:t>–</a:t>
            </a:r>
            <a:r>
              <a:rPr lang="en-US" sz="6250">
                <a:solidFill>
                  <a:srgbClr val="000000"/>
                </a:solidFill>
              </a:rPr>
              <a:t> GHG</a:t>
            </a:r>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graphicFrame>
        <p:nvGraphicFramePr>
          <p:cNvPr id="7" name="Object 6">
            <a:extLst>
              <a:ext uri="{FF2B5EF4-FFF2-40B4-BE49-F238E27FC236}">
                <a16:creationId xmlns:a16="http://schemas.microsoft.com/office/drawing/2014/main" id="{7AB4A6B1-F72F-2A2C-2719-6F728718D650}"/>
              </a:ext>
            </a:extLst>
          </p:cNvPr>
          <p:cNvGraphicFramePr>
            <a:graphicFrameLocks noChangeAspect="1"/>
          </p:cNvGraphicFramePr>
          <p:nvPr>
            <p:extLst>
              <p:ext uri="{D42A27DB-BD31-4B8C-83A1-F6EECF244321}">
                <p14:modId xmlns:p14="http://schemas.microsoft.com/office/powerpoint/2010/main" val="954326741"/>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5" imgW="6552904" imgH="6718081" progId="Acrobat.Document.2020">
                  <p:embed/>
                </p:oleObj>
              </mc:Choice>
              <mc:Fallback>
                <p:oleObj name="Acrobat Document" r:id="rId5" imgW="6552904" imgH="6718081" progId="Acrobat.Document.2020">
                  <p:embed/>
                  <p:pic>
                    <p:nvPicPr>
                      <p:cNvPr id="7" name="Object 6">
                        <a:extLst>
                          <a:ext uri="{FF2B5EF4-FFF2-40B4-BE49-F238E27FC236}">
                            <a16:creationId xmlns:a16="http://schemas.microsoft.com/office/drawing/2014/main" id="{7AB4A6B1-F72F-2A2C-2719-6F728718D650}"/>
                          </a:ext>
                        </a:extLst>
                      </p:cNvPr>
                      <p:cNvPicPr/>
                      <p:nvPr/>
                    </p:nvPicPr>
                    <p:blipFill>
                      <a:blip r:embed="rId6"/>
                      <a:stretch>
                        <a:fillRect/>
                      </a:stretch>
                    </p:blipFill>
                    <p:spPr>
                      <a:xfrm>
                        <a:off x="3669057" y="11846452"/>
                        <a:ext cx="1598682" cy="1638958"/>
                      </a:xfrm>
                      <a:prstGeom prst="rect">
                        <a:avLst/>
                      </a:prstGeom>
                    </p:spPr>
                  </p:pic>
                </p:oleObj>
              </mc:Fallback>
            </mc:AlternateContent>
          </a:graphicData>
        </a:graphic>
      </p:graphicFrame>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1" y="830947"/>
            <a:ext cx="7378359" cy="930383"/>
          </a:xfrm>
          <a:prstGeom prst="rect">
            <a:avLst/>
          </a:prstGeom>
        </p:spPr>
        <p:txBody>
          <a:bodyPr lIns="0" tIns="0" rIns="0" bIns="0" rtlCol="0" anchor="t">
            <a:spAutoFit/>
          </a:bodyPr>
          <a:lstStyle>
            <a:defPPr>
              <a:defRPr lang="en-US"/>
            </a:defPPr>
            <a:lvl1pPr>
              <a:lnSpc>
                <a:spcPts val="7551"/>
              </a:lnSpc>
              <a:spcBef>
                <a:spcPct val="0"/>
              </a:spcBef>
              <a:defRPr sz="6293">
                <a:solidFill>
                  <a:srgbClr val="000000"/>
                </a:solidFill>
              </a:defRPr>
            </a:lvl1pPr>
          </a:lstStyle>
          <a:p>
            <a:r>
              <a:rPr lang="en-US"/>
              <a:t>Climate – GHG</a:t>
            </a:r>
          </a:p>
        </p:txBody>
      </p:sp>
      <p:sp>
        <p:nvSpPr>
          <p:cNvPr id="4" name="TextBox 4"/>
          <p:cNvSpPr txBox="1"/>
          <p:nvPr/>
        </p:nvSpPr>
        <p:spPr>
          <a:xfrm>
            <a:off x="1689420" y="3381094"/>
            <a:ext cx="7901842" cy="6856301"/>
          </a:xfrm>
          <a:prstGeom prst="rect">
            <a:avLst/>
          </a:prstGeom>
        </p:spPr>
        <p:txBody>
          <a:bodyPr wrap="square" lIns="0" tIns="0" rIns="0" bIns="0" rtlCol="0" anchor="t">
            <a:spAutoFit/>
          </a:bodyPr>
          <a:lstStyle/>
          <a:p>
            <a:pPr marL="402912" lvl="1">
              <a:lnSpc>
                <a:spcPts val="4479"/>
              </a:lnSpc>
            </a:pPr>
            <a:r>
              <a:rPr lang="en-US" sz="3600" b="1">
                <a:solidFill>
                  <a:srgbClr val="000000"/>
                </a:solidFill>
                <a:latin typeface="+mj-lt"/>
              </a:rPr>
              <a:t>Top GHG-emitting sectors </a:t>
            </a:r>
            <a:r>
              <a:rPr lang="en-US" sz="3600">
                <a:solidFill>
                  <a:srgbClr val="000000"/>
                </a:solidFill>
                <a:latin typeface="+mj-lt"/>
              </a:rPr>
              <a:t>in the state (2000 to 2020): </a:t>
            </a:r>
          </a:p>
          <a:p>
            <a:pPr marL="974412" lvl="1" indent="-571500">
              <a:lnSpc>
                <a:spcPts val="4479"/>
              </a:lnSpc>
              <a:buFont typeface="Arial" panose="020B0604020202020204" pitchFamily="34" charset="0"/>
              <a:buChar char="•"/>
            </a:pPr>
            <a:r>
              <a:rPr lang="en-US" sz="3600" b="1">
                <a:solidFill>
                  <a:srgbClr val="000000"/>
                </a:solidFill>
                <a:latin typeface="+mj-lt"/>
              </a:rPr>
              <a:t>Transportation</a:t>
            </a:r>
            <a:r>
              <a:rPr lang="en-US" sz="3600">
                <a:solidFill>
                  <a:srgbClr val="000000"/>
                </a:solidFill>
                <a:latin typeface="+mj-lt"/>
              </a:rPr>
              <a:t> (38%)</a:t>
            </a:r>
          </a:p>
          <a:p>
            <a:pPr marL="974412" lvl="1" indent="-571500">
              <a:lnSpc>
                <a:spcPts val="4479"/>
              </a:lnSpc>
              <a:buFont typeface="Arial" panose="020B0604020202020204" pitchFamily="34" charset="0"/>
              <a:buChar char="•"/>
            </a:pPr>
            <a:r>
              <a:rPr lang="en-US" sz="3600" b="1">
                <a:solidFill>
                  <a:srgbClr val="000000"/>
                </a:solidFill>
                <a:latin typeface="+mj-lt"/>
              </a:rPr>
              <a:t>Industry</a:t>
            </a:r>
            <a:r>
              <a:rPr lang="en-US" sz="3600">
                <a:solidFill>
                  <a:srgbClr val="000000"/>
                </a:solidFill>
                <a:latin typeface="+mj-lt"/>
              </a:rPr>
              <a:t> (23%) </a:t>
            </a:r>
          </a:p>
          <a:p>
            <a:pPr>
              <a:lnSpc>
                <a:spcPts val="4158"/>
              </a:lnSpc>
            </a:pPr>
            <a:endParaRPr lang="en-US" sz="3464">
              <a:solidFill>
                <a:srgbClr val="000000"/>
              </a:solidFill>
              <a:latin typeface="+mj-lt"/>
            </a:endParaRPr>
          </a:p>
          <a:p>
            <a:pPr marL="402912" lvl="1">
              <a:lnSpc>
                <a:spcPts val="4479"/>
              </a:lnSpc>
            </a:pPr>
            <a:r>
              <a:rPr lang="en-US">
                <a:solidFill>
                  <a:srgbClr val="000000"/>
                </a:solidFill>
                <a:latin typeface="+mj-lt"/>
              </a:rPr>
              <a:t>San Bernardino (2016): </a:t>
            </a:r>
          </a:p>
          <a:p>
            <a:pPr marL="860112" lvl="1" indent="-457200">
              <a:lnSpc>
                <a:spcPts val="4479"/>
              </a:lnSpc>
              <a:buFont typeface="Arial" panose="020B0604020202020204" pitchFamily="34" charset="0"/>
              <a:buChar char="•"/>
            </a:pPr>
            <a:r>
              <a:rPr lang="en-US">
                <a:solidFill>
                  <a:srgbClr val="000000"/>
                </a:solidFill>
                <a:latin typeface="+mj-lt"/>
              </a:rPr>
              <a:t>Transportation (51%) </a:t>
            </a:r>
          </a:p>
          <a:p>
            <a:pPr marL="860112" lvl="1" indent="-457200">
              <a:lnSpc>
                <a:spcPts val="4479"/>
              </a:lnSpc>
              <a:buFont typeface="Arial" panose="020B0604020202020204" pitchFamily="34" charset="0"/>
              <a:buChar char="•"/>
            </a:pPr>
            <a:r>
              <a:rPr lang="en-US">
                <a:solidFill>
                  <a:srgbClr val="000000"/>
                </a:solidFill>
                <a:latin typeface="+mj-lt"/>
              </a:rPr>
              <a:t>Building energy (35%)</a:t>
            </a:r>
          </a:p>
          <a:p>
            <a:pPr marL="1774329" lvl="2" indent="-457200">
              <a:lnSpc>
                <a:spcPts val="4479"/>
              </a:lnSpc>
              <a:buFont typeface="Arial" panose="020B0604020202020204" pitchFamily="34" charset="0"/>
              <a:buChar char="•"/>
            </a:pPr>
            <a:endParaRPr lang="en-US" sz="3600">
              <a:solidFill>
                <a:srgbClr val="000000"/>
              </a:solidFill>
              <a:latin typeface="+mj-lt"/>
            </a:endParaRPr>
          </a:p>
          <a:p>
            <a:pPr marL="402912" lvl="1">
              <a:lnSpc>
                <a:spcPts val="4479"/>
              </a:lnSpc>
            </a:pPr>
            <a:r>
              <a:rPr lang="en-US">
                <a:solidFill>
                  <a:srgbClr val="000000"/>
                </a:solidFill>
                <a:latin typeface="+mj-lt"/>
              </a:rPr>
              <a:t>Riverside (2017): </a:t>
            </a:r>
          </a:p>
          <a:p>
            <a:pPr marL="860112" lvl="1" indent="-457200">
              <a:lnSpc>
                <a:spcPts val="4479"/>
              </a:lnSpc>
              <a:buFont typeface="Arial" panose="020B0604020202020204" pitchFamily="34" charset="0"/>
              <a:buChar char="•"/>
            </a:pPr>
            <a:r>
              <a:rPr lang="en-US">
                <a:solidFill>
                  <a:srgbClr val="000000"/>
                </a:solidFill>
                <a:latin typeface="+mj-lt"/>
              </a:rPr>
              <a:t>Transportation (36%) </a:t>
            </a:r>
          </a:p>
          <a:p>
            <a:pPr marL="860112" lvl="1" indent="-457200">
              <a:lnSpc>
                <a:spcPts val="4479"/>
              </a:lnSpc>
              <a:buFont typeface="Arial" panose="020B0604020202020204" pitchFamily="34" charset="0"/>
              <a:buChar char="•"/>
            </a:pPr>
            <a:r>
              <a:rPr lang="en-US">
                <a:solidFill>
                  <a:srgbClr val="000000"/>
                </a:solidFill>
                <a:latin typeface="+mj-lt"/>
              </a:rPr>
              <a:t>Agriculture (34%)</a:t>
            </a:r>
          </a:p>
        </p:txBody>
      </p:sp>
      <p:sp>
        <p:nvSpPr>
          <p:cNvPr id="5" name="AutoShape 5"/>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pic>
        <p:nvPicPr>
          <p:cNvPr id="13" name="Picture 12">
            <a:extLst>
              <a:ext uri="{FF2B5EF4-FFF2-40B4-BE49-F238E27FC236}">
                <a16:creationId xmlns:a16="http://schemas.microsoft.com/office/drawing/2014/main" id="{AF4023E9-15E9-C091-EF72-EC3AF617C322}"/>
              </a:ext>
            </a:extLst>
          </p:cNvPr>
          <p:cNvPicPr>
            <a:picLocks noChangeAspect="1"/>
          </p:cNvPicPr>
          <p:nvPr/>
        </p:nvPicPr>
        <p:blipFill>
          <a:blip r:embed="rId3"/>
          <a:stretch>
            <a:fillRect/>
          </a:stretch>
        </p:blipFill>
        <p:spPr>
          <a:xfrm>
            <a:off x="10188815" y="1794069"/>
            <a:ext cx="12583264" cy="10514783"/>
          </a:xfrm>
          <a:prstGeom prst="rect">
            <a:avLst/>
          </a:prstGeom>
        </p:spPr>
      </p:pic>
      <p:sp>
        <p:nvSpPr>
          <p:cNvPr id="14" name="TextBox 5">
            <a:extLst>
              <a:ext uri="{FF2B5EF4-FFF2-40B4-BE49-F238E27FC236}">
                <a16:creationId xmlns:a16="http://schemas.microsoft.com/office/drawing/2014/main" id="{95E5186E-A9B3-0666-D528-B2DB24B8BDC1}"/>
              </a:ext>
            </a:extLst>
          </p:cNvPr>
          <p:cNvSpPr txBox="1"/>
          <p:nvPr/>
        </p:nvSpPr>
        <p:spPr>
          <a:xfrm>
            <a:off x="10500458" y="12266716"/>
            <a:ext cx="11383502" cy="651076"/>
          </a:xfrm>
          <a:prstGeom prst="rect">
            <a:avLst/>
          </a:prstGeom>
        </p:spPr>
        <p:txBody>
          <a:bodyPr wrap="square" lIns="0" tIns="0" rIns="0" bIns="0" rtlCol="0" anchor="t">
            <a:spAutoFit/>
          </a:bodyPr>
          <a:lstStyle/>
          <a:p>
            <a:pPr>
              <a:lnSpc>
                <a:spcPts val="2559"/>
              </a:lnSpc>
              <a:spcBef>
                <a:spcPct val="0"/>
              </a:spcBef>
            </a:pPr>
            <a:r>
              <a:rPr lang="en-US" sz="2133">
                <a:solidFill>
                  <a:srgbClr val="000000"/>
                </a:solidFill>
                <a:latin typeface="Montserrat"/>
                <a:hlinkClick r:id="rId4"/>
              </a:rPr>
              <a:t>California Air Resources Board </a:t>
            </a:r>
            <a:r>
              <a:rPr lang="en-US" sz="2133">
                <a:solidFill>
                  <a:srgbClr val="000000"/>
                </a:solidFill>
                <a:latin typeface="Montserrat"/>
              </a:rPr>
              <a:t>“Current California GHG Emission Inventory Data”</a:t>
            </a:r>
          </a:p>
          <a:p>
            <a:pPr>
              <a:lnSpc>
                <a:spcPts val="2559"/>
              </a:lnSpc>
              <a:spcBef>
                <a:spcPct val="0"/>
              </a:spcBef>
            </a:pPr>
            <a:endParaRPr lang="en-US" sz="2133">
              <a:solidFill>
                <a:srgbClr val="000000"/>
              </a:solidFill>
              <a:latin typeface="Montserrat"/>
            </a:endParaRPr>
          </a:p>
        </p:txBody>
      </p:sp>
      <p:graphicFrame>
        <p:nvGraphicFramePr>
          <p:cNvPr id="16" name="Object 15">
            <a:extLst>
              <a:ext uri="{FF2B5EF4-FFF2-40B4-BE49-F238E27FC236}">
                <a16:creationId xmlns:a16="http://schemas.microsoft.com/office/drawing/2014/main" id="{744FB4DE-95CE-07FD-24E1-7C9567F5EB70}"/>
              </a:ext>
            </a:extLst>
          </p:cNvPr>
          <p:cNvGraphicFramePr>
            <a:graphicFrameLocks noChangeAspect="1"/>
          </p:cNvGraphicFramePr>
          <p:nvPr>
            <p:extLst>
              <p:ext uri="{D42A27DB-BD31-4B8C-83A1-F6EECF244321}">
                <p14:modId xmlns:p14="http://schemas.microsoft.com/office/powerpoint/2010/main" val="954326741"/>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5" imgW="6552904" imgH="6718081" progId="Acrobat.Document.2020">
                  <p:embed/>
                </p:oleObj>
              </mc:Choice>
              <mc:Fallback>
                <p:oleObj name="Acrobat Document" r:id="rId5" imgW="6552904" imgH="6718081" progId="Acrobat.Document.2020">
                  <p:embed/>
                  <p:pic>
                    <p:nvPicPr>
                      <p:cNvPr id="16" name="Object 15">
                        <a:extLst>
                          <a:ext uri="{FF2B5EF4-FFF2-40B4-BE49-F238E27FC236}">
                            <a16:creationId xmlns:a16="http://schemas.microsoft.com/office/drawing/2014/main" id="{744FB4DE-95CE-07FD-24E1-7C9567F5EB70}"/>
                          </a:ext>
                        </a:extLst>
                      </p:cNvPr>
                      <p:cNvPicPr/>
                      <p:nvPr/>
                    </p:nvPicPr>
                    <p:blipFill>
                      <a:blip r:embed="rId6"/>
                      <a:stretch>
                        <a:fillRect/>
                      </a:stretch>
                    </p:blipFill>
                    <p:spPr>
                      <a:xfrm>
                        <a:off x="3669057" y="11846452"/>
                        <a:ext cx="1598682" cy="1638958"/>
                      </a:xfrm>
                      <a:prstGeom prst="rect">
                        <a:avLst/>
                      </a:prstGeom>
                    </p:spPr>
                  </p:pic>
                </p:oleObj>
              </mc:Fallback>
            </mc:AlternateContent>
          </a:graphicData>
        </a:graphic>
      </p:graphicFrame>
      <p:sp>
        <p:nvSpPr>
          <p:cNvPr id="17" name="Slide Number Placeholder 3">
            <a:extLst>
              <a:ext uri="{FF2B5EF4-FFF2-40B4-BE49-F238E27FC236}">
                <a16:creationId xmlns:a16="http://schemas.microsoft.com/office/drawing/2014/main" id="{C1578781-8EF2-6114-686D-1891AED8EEF9}"/>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17</a:t>
            </a:fld>
            <a:endParaRPr 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3C937F-5877-A841-8373-5876F911B5FF}"/>
              </a:ext>
            </a:extLst>
          </p:cNvPr>
          <p:cNvSpPr>
            <a:spLocks noGrp="1"/>
          </p:cNvSpPr>
          <p:nvPr>
            <p:ph type="body" sz="quarter" idx="10"/>
          </p:nvPr>
        </p:nvSpPr>
        <p:spPr>
          <a:xfrm>
            <a:off x="2311568" y="5152293"/>
            <a:ext cx="20267077" cy="2196066"/>
          </a:xfrm>
        </p:spPr>
        <p:txBody>
          <a:bodyPr>
            <a:normAutofit/>
          </a:bodyPr>
          <a:lstStyle/>
          <a:p>
            <a:r>
              <a:rPr lang="en-US"/>
              <a:t>State of Energy in Inland SoCal</a:t>
            </a:r>
          </a:p>
        </p:txBody>
      </p:sp>
      <p:cxnSp>
        <p:nvCxnSpPr>
          <p:cNvPr id="3" name="Straight Connector 2">
            <a:extLst>
              <a:ext uri="{FF2B5EF4-FFF2-40B4-BE49-F238E27FC236}">
                <a16:creationId xmlns:a16="http://schemas.microsoft.com/office/drawing/2014/main" id="{014353CF-6DEC-BB44-ACBF-1FA33ECE6ECF}"/>
              </a:ext>
            </a:extLst>
          </p:cNvPr>
          <p:cNvCxnSpPr/>
          <p:nvPr/>
        </p:nvCxnSpPr>
        <p:spPr>
          <a:xfrm>
            <a:off x="2423375" y="7696755"/>
            <a:ext cx="1364539" cy="0"/>
          </a:xfrm>
          <a:prstGeom prst="line">
            <a:avLst/>
          </a:prstGeom>
          <a:ln w="4572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316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1" y="830947"/>
            <a:ext cx="17618728" cy="941091"/>
          </a:xfrm>
          <a:prstGeom prst="rect">
            <a:avLst/>
          </a:prstGeom>
        </p:spPr>
        <p:txBody>
          <a:bodyPr lIns="0" tIns="0" rIns="0" bIns="0" rtlCol="0" anchor="t">
            <a:spAutoFit/>
          </a:bodyPr>
          <a:lstStyle/>
          <a:p>
            <a:pPr>
              <a:lnSpc>
                <a:spcPts val="7551"/>
              </a:lnSpc>
              <a:spcBef>
                <a:spcPct val="0"/>
              </a:spcBef>
            </a:pPr>
            <a:r>
              <a:rPr lang="en-US" sz="6293">
                <a:solidFill>
                  <a:srgbClr val="000000"/>
                </a:solidFill>
              </a:rPr>
              <a:t>Energy Key Findings</a:t>
            </a:r>
            <a:r>
              <a:rPr lang="en-US" sz="6293">
                <a:solidFill>
                  <a:srgbClr val="000000"/>
                </a:solidFill>
                <a:latin typeface="Montserrat Bold"/>
              </a:rPr>
              <a:t>​</a:t>
            </a:r>
          </a:p>
        </p:txBody>
      </p:sp>
      <p:sp>
        <p:nvSpPr>
          <p:cNvPr id="4" name="TextBox 4"/>
          <p:cNvSpPr txBox="1"/>
          <p:nvPr/>
        </p:nvSpPr>
        <p:spPr>
          <a:xfrm>
            <a:off x="662926" y="2693644"/>
            <a:ext cx="21539434" cy="9201301"/>
          </a:xfrm>
          <a:prstGeom prst="rect">
            <a:avLst/>
          </a:prstGeom>
        </p:spPr>
        <p:txBody>
          <a:bodyPr wrap="square" lIns="0" tIns="0" rIns="0" bIns="0" rtlCol="0" anchor="t">
            <a:spAutoFit/>
          </a:bodyPr>
          <a:lstStyle/>
          <a:p>
            <a:pPr marL="431165" lvl="1">
              <a:lnSpc>
                <a:spcPts val="4799"/>
              </a:lnSpc>
            </a:pPr>
            <a:r>
              <a:rPr lang="en-US" b="1" dirty="0">
                <a:solidFill>
                  <a:srgbClr val="000000"/>
                </a:solidFill>
                <a:latin typeface="+mj-lt"/>
              </a:rPr>
              <a:t>Top electricity consumers </a:t>
            </a:r>
            <a:r>
              <a:rPr lang="en-US" dirty="0">
                <a:solidFill>
                  <a:srgbClr val="000000"/>
                </a:solidFill>
                <a:latin typeface="+mj-lt"/>
              </a:rPr>
              <a:t>(reported by Southern California Edison, SCE) are </a:t>
            </a:r>
            <a:r>
              <a:rPr lang="en-US" b="1" dirty="0">
                <a:solidFill>
                  <a:srgbClr val="000000"/>
                </a:solidFill>
                <a:latin typeface="+mj-lt"/>
              </a:rPr>
              <a:t>residential (36%), commercial (31%),</a:t>
            </a:r>
            <a:r>
              <a:rPr lang="en-US" dirty="0">
                <a:solidFill>
                  <a:srgbClr val="000000"/>
                </a:solidFill>
                <a:latin typeface="+mj-lt"/>
              </a:rPr>
              <a:t> and then </a:t>
            </a:r>
            <a:r>
              <a:rPr lang="en-US" b="1" dirty="0">
                <a:solidFill>
                  <a:srgbClr val="000000"/>
                </a:solidFill>
                <a:latin typeface="+mj-lt"/>
              </a:rPr>
              <a:t>industrial (29%)</a:t>
            </a:r>
            <a:endParaRPr lang="en-US" dirty="0"/>
          </a:p>
          <a:p>
            <a:pPr>
              <a:lnSpc>
                <a:spcPts val="4799"/>
              </a:lnSpc>
            </a:pPr>
            <a:endParaRPr lang="en-US" dirty="0">
              <a:solidFill>
                <a:srgbClr val="000000"/>
              </a:solidFill>
              <a:latin typeface="+mj-lt"/>
            </a:endParaRPr>
          </a:p>
          <a:p>
            <a:pPr marL="431165" lvl="1">
              <a:lnSpc>
                <a:spcPts val="4799"/>
              </a:lnSpc>
            </a:pPr>
            <a:r>
              <a:rPr lang="en-US" dirty="0">
                <a:solidFill>
                  <a:srgbClr val="000000"/>
                </a:solidFill>
                <a:latin typeface="+mj-lt"/>
              </a:rPr>
              <a:t>Electricity </a:t>
            </a:r>
            <a:r>
              <a:rPr lang="en-US" b="1" dirty="0">
                <a:solidFill>
                  <a:srgbClr val="000000"/>
                </a:solidFill>
                <a:latin typeface="+mj-lt"/>
              </a:rPr>
              <a:t>consumption</a:t>
            </a:r>
            <a:r>
              <a:rPr lang="en-US" dirty="0">
                <a:solidFill>
                  <a:srgbClr val="000000"/>
                </a:solidFill>
                <a:latin typeface="+mj-lt"/>
              </a:rPr>
              <a:t> has </a:t>
            </a:r>
            <a:r>
              <a:rPr lang="en-US" b="1" dirty="0">
                <a:solidFill>
                  <a:srgbClr val="000000"/>
                </a:solidFill>
                <a:latin typeface="+mj-lt"/>
              </a:rPr>
              <a:t>increased 11% </a:t>
            </a:r>
            <a:r>
              <a:rPr lang="en-US" dirty="0">
                <a:solidFill>
                  <a:srgbClr val="000000"/>
                </a:solidFill>
                <a:latin typeface="+mj-lt"/>
              </a:rPr>
              <a:t>from 2018 to 2022 and is projected to </a:t>
            </a:r>
            <a:r>
              <a:rPr lang="en-US" b="1" dirty="0">
                <a:solidFill>
                  <a:srgbClr val="000000"/>
                </a:solidFill>
                <a:latin typeface="+mj-lt"/>
              </a:rPr>
              <a:t>further increase </a:t>
            </a:r>
            <a:r>
              <a:rPr lang="en-US" dirty="0">
                <a:solidFill>
                  <a:srgbClr val="000000"/>
                </a:solidFill>
                <a:latin typeface="+mj-lt"/>
              </a:rPr>
              <a:t>by</a:t>
            </a:r>
            <a:r>
              <a:rPr lang="en-US" b="1" dirty="0">
                <a:solidFill>
                  <a:srgbClr val="000000"/>
                </a:solidFill>
                <a:latin typeface="+mj-lt"/>
              </a:rPr>
              <a:t> 8.3% </a:t>
            </a:r>
            <a:r>
              <a:rPr lang="en-US" dirty="0">
                <a:solidFill>
                  <a:srgbClr val="000000"/>
                </a:solidFill>
                <a:latin typeface="+mj-lt"/>
              </a:rPr>
              <a:t>to</a:t>
            </a:r>
            <a:r>
              <a:rPr lang="en-US" b="1" dirty="0">
                <a:solidFill>
                  <a:srgbClr val="000000"/>
                </a:solidFill>
                <a:latin typeface="+mj-lt"/>
              </a:rPr>
              <a:t> 25% </a:t>
            </a:r>
            <a:r>
              <a:rPr lang="en-US" dirty="0">
                <a:solidFill>
                  <a:srgbClr val="000000"/>
                </a:solidFill>
                <a:latin typeface="+mj-lt"/>
              </a:rPr>
              <a:t>by 2031, depending on electric vehicle use</a:t>
            </a:r>
            <a:endParaRPr lang="en-US" dirty="0">
              <a:solidFill>
                <a:srgbClr val="000000"/>
              </a:solidFill>
              <a:latin typeface="+mj-lt"/>
              <a:ea typeface="Calibri"/>
              <a:cs typeface="Calibri"/>
            </a:endParaRPr>
          </a:p>
          <a:p>
            <a:pPr>
              <a:lnSpc>
                <a:spcPts val="4799"/>
              </a:lnSpc>
            </a:pPr>
            <a:endParaRPr lang="en-US" dirty="0">
              <a:solidFill>
                <a:srgbClr val="000000"/>
              </a:solidFill>
              <a:latin typeface="+mj-lt"/>
            </a:endParaRPr>
          </a:p>
          <a:p>
            <a:pPr marL="431165" lvl="1">
              <a:lnSpc>
                <a:spcPts val="4799"/>
              </a:lnSpc>
            </a:pPr>
            <a:r>
              <a:rPr lang="en-US" dirty="0">
                <a:solidFill>
                  <a:srgbClr val="000000"/>
                </a:solidFill>
                <a:latin typeface="+mj-lt"/>
              </a:rPr>
              <a:t>Inland SoCal is </a:t>
            </a:r>
            <a:r>
              <a:rPr lang="en-US" b="1" dirty="0">
                <a:solidFill>
                  <a:srgbClr val="000000"/>
                </a:solidFill>
                <a:latin typeface="+mj-lt"/>
              </a:rPr>
              <a:t>prioritizing renewable energy</a:t>
            </a:r>
            <a:r>
              <a:rPr lang="en-US" dirty="0">
                <a:solidFill>
                  <a:srgbClr val="000000"/>
                </a:solidFill>
                <a:latin typeface="+mj-lt"/>
              </a:rPr>
              <a:t>, with solar power plants being installed at the greatest rate across all energy sources in terms of quantity (7%) and generating capacity (33%) since 2020</a:t>
            </a:r>
            <a:endParaRPr lang="en-US" dirty="0">
              <a:solidFill>
                <a:srgbClr val="000000"/>
              </a:solidFill>
              <a:latin typeface="+mj-lt"/>
              <a:ea typeface="Calibri"/>
              <a:cs typeface="Calibri"/>
            </a:endParaRPr>
          </a:p>
          <a:p>
            <a:pPr>
              <a:lnSpc>
                <a:spcPts val="4799"/>
              </a:lnSpc>
            </a:pPr>
            <a:endParaRPr lang="en-US" dirty="0">
              <a:solidFill>
                <a:srgbClr val="000000"/>
              </a:solidFill>
              <a:latin typeface="+mj-lt"/>
            </a:endParaRPr>
          </a:p>
          <a:p>
            <a:pPr marL="431165" lvl="1">
              <a:lnSpc>
                <a:spcPts val="4799"/>
              </a:lnSpc>
            </a:pPr>
            <a:r>
              <a:rPr lang="en-US" b="1" dirty="0">
                <a:solidFill>
                  <a:srgbClr val="000000"/>
                </a:solidFill>
                <a:latin typeface="+mj-lt"/>
              </a:rPr>
              <a:t>Generative capacity </a:t>
            </a:r>
            <a:r>
              <a:rPr lang="en-US" dirty="0">
                <a:solidFill>
                  <a:srgbClr val="000000"/>
                </a:solidFill>
                <a:latin typeface="+mj-lt"/>
              </a:rPr>
              <a:t>of </a:t>
            </a:r>
            <a:r>
              <a:rPr lang="en-US" b="1" dirty="0">
                <a:solidFill>
                  <a:srgbClr val="000000"/>
                </a:solidFill>
                <a:latin typeface="+mj-lt"/>
              </a:rPr>
              <a:t>renewable energy sources </a:t>
            </a:r>
            <a:r>
              <a:rPr lang="en-US" dirty="0">
                <a:solidFill>
                  <a:srgbClr val="000000"/>
                </a:solidFill>
                <a:latin typeface="+mj-lt"/>
              </a:rPr>
              <a:t>has </a:t>
            </a:r>
            <a:r>
              <a:rPr lang="en-US" b="1" dirty="0">
                <a:solidFill>
                  <a:srgbClr val="000000"/>
                </a:solidFill>
                <a:latin typeface="+mj-lt"/>
              </a:rPr>
              <a:t>increased 274% </a:t>
            </a:r>
            <a:r>
              <a:rPr lang="en-US" dirty="0">
                <a:solidFill>
                  <a:srgbClr val="000000"/>
                </a:solidFill>
                <a:latin typeface="+mj-lt"/>
              </a:rPr>
              <a:t>from 2000-2023, however, </a:t>
            </a:r>
            <a:r>
              <a:rPr lang="en-US" b="1" dirty="0">
                <a:solidFill>
                  <a:srgbClr val="000000"/>
                </a:solidFill>
                <a:latin typeface="+mj-lt"/>
              </a:rPr>
              <a:t>natural gas </a:t>
            </a:r>
            <a:r>
              <a:rPr lang="en-US" dirty="0">
                <a:solidFill>
                  <a:srgbClr val="000000"/>
                </a:solidFill>
                <a:latin typeface="+mj-lt"/>
              </a:rPr>
              <a:t>remains the </a:t>
            </a:r>
            <a:r>
              <a:rPr lang="en-US" b="1" dirty="0">
                <a:solidFill>
                  <a:srgbClr val="000000"/>
                </a:solidFill>
                <a:latin typeface="+mj-lt"/>
              </a:rPr>
              <a:t>primary </a:t>
            </a:r>
            <a:r>
              <a:rPr lang="en-US" dirty="0">
                <a:solidFill>
                  <a:srgbClr val="000000"/>
                </a:solidFill>
                <a:latin typeface="+mj-lt"/>
              </a:rPr>
              <a:t>energy</a:t>
            </a:r>
            <a:r>
              <a:rPr lang="en-US" b="1" dirty="0">
                <a:solidFill>
                  <a:srgbClr val="000000"/>
                </a:solidFill>
                <a:latin typeface="+mj-lt"/>
              </a:rPr>
              <a:t> source </a:t>
            </a:r>
            <a:r>
              <a:rPr lang="en-US" dirty="0">
                <a:solidFill>
                  <a:srgbClr val="000000"/>
                </a:solidFill>
                <a:latin typeface="+mj-lt"/>
              </a:rPr>
              <a:t>(56%)</a:t>
            </a:r>
            <a:endParaRPr lang="en-US" dirty="0">
              <a:solidFill>
                <a:srgbClr val="000000"/>
              </a:solidFill>
              <a:latin typeface="+mj-lt"/>
              <a:ea typeface="Calibri"/>
              <a:cs typeface="Calibri"/>
            </a:endParaRPr>
          </a:p>
          <a:p>
            <a:pPr marL="431165" lvl="1">
              <a:lnSpc>
                <a:spcPts val="4799"/>
              </a:lnSpc>
            </a:pPr>
            <a:endParaRPr lang="en-US" dirty="0">
              <a:solidFill>
                <a:srgbClr val="000000"/>
              </a:solidFill>
              <a:latin typeface="+mj-lt"/>
              <a:ea typeface="Calibri"/>
              <a:cs typeface="Calibri"/>
            </a:endParaRPr>
          </a:p>
          <a:p>
            <a:pPr marL="431165" lvl="1">
              <a:lnSpc>
                <a:spcPts val="4799"/>
              </a:lnSpc>
            </a:pPr>
            <a:r>
              <a:rPr lang="en-US" b="1" dirty="0">
                <a:solidFill>
                  <a:srgbClr val="000000"/>
                </a:solidFill>
                <a:latin typeface="+mj-lt"/>
              </a:rPr>
              <a:t>Clean energy job </a:t>
            </a:r>
            <a:r>
              <a:rPr lang="en-US" dirty="0">
                <a:solidFill>
                  <a:srgbClr val="000000"/>
                </a:solidFill>
                <a:latin typeface="+mj-lt"/>
              </a:rPr>
              <a:t>median </a:t>
            </a:r>
            <a:r>
              <a:rPr lang="en-US" b="1" dirty="0">
                <a:solidFill>
                  <a:srgbClr val="000000"/>
                </a:solidFill>
                <a:latin typeface="+mj-lt"/>
              </a:rPr>
              <a:t>wages</a:t>
            </a:r>
            <a:r>
              <a:rPr lang="en-US" dirty="0">
                <a:solidFill>
                  <a:srgbClr val="000000"/>
                </a:solidFill>
                <a:latin typeface="+mj-lt"/>
              </a:rPr>
              <a:t> are </a:t>
            </a:r>
            <a:r>
              <a:rPr lang="en-US" b="1" dirty="0">
                <a:solidFill>
                  <a:srgbClr val="000000"/>
                </a:solidFill>
                <a:latin typeface="+mj-lt"/>
              </a:rPr>
              <a:t>significantly higher </a:t>
            </a:r>
            <a:r>
              <a:rPr lang="en-US" dirty="0">
                <a:solidFill>
                  <a:srgbClr val="000000"/>
                </a:solidFill>
                <a:latin typeface="+mj-lt"/>
              </a:rPr>
              <a:t>(24.8 %) than national median wages in sectors such as retail, services, recreation, and accommodations</a:t>
            </a:r>
            <a:endParaRPr lang="en-US" dirty="0">
              <a:solidFill>
                <a:srgbClr val="000000"/>
              </a:solidFill>
              <a:latin typeface="+mj-lt"/>
              <a:ea typeface="Calibri"/>
              <a:cs typeface="Calibri"/>
            </a:endParaRPr>
          </a:p>
          <a:p>
            <a:pPr>
              <a:lnSpc>
                <a:spcPts val="4799"/>
              </a:lnSpc>
              <a:spcBef>
                <a:spcPct val="0"/>
              </a:spcBef>
            </a:pPr>
            <a:endParaRPr lang="en-US" dirty="0">
              <a:solidFill>
                <a:srgbClr val="000000"/>
              </a:solidFill>
              <a:latin typeface="+mj-lt"/>
            </a:endParaRPr>
          </a:p>
        </p:txBody>
      </p:sp>
      <p:sp>
        <p:nvSpPr>
          <p:cNvPr id="5" name="AutoShape 5"/>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graphicFrame>
        <p:nvGraphicFramePr>
          <p:cNvPr id="6" name="Object 5">
            <a:extLst>
              <a:ext uri="{FF2B5EF4-FFF2-40B4-BE49-F238E27FC236}">
                <a16:creationId xmlns:a16="http://schemas.microsoft.com/office/drawing/2014/main" id="{658AECAD-248E-E16A-A290-F4A9C94A57D7}"/>
              </a:ext>
            </a:extLst>
          </p:cNvPr>
          <p:cNvGraphicFramePr>
            <a:graphicFrameLocks noChangeAspect="1"/>
          </p:cNvGraphicFramePr>
          <p:nvPr>
            <p:extLst>
              <p:ext uri="{D42A27DB-BD31-4B8C-83A1-F6EECF244321}">
                <p14:modId xmlns:p14="http://schemas.microsoft.com/office/powerpoint/2010/main" val="954326741"/>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6" name="Object 5">
                        <a:extLst>
                          <a:ext uri="{FF2B5EF4-FFF2-40B4-BE49-F238E27FC236}">
                            <a16:creationId xmlns:a16="http://schemas.microsoft.com/office/drawing/2014/main" id="{658AECAD-248E-E16A-A290-F4A9C94A57D7}"/>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7" name="Slide Number Placeholder 3">
            <a:extLst>
              <a:ext uri="{FF2B5EF4-FFF2-40B4-BE49-F238E27FC236}">
                <a16:creationId xmlns:a16="http://schemas.microsoft.com/office/drawing/2014/main" id="{592D6069-B06F-3D75-2D2E-ABD6922F87A6}"/>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19</a:t>
            </a:fld>
            <a:endParaRPr 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C071-9DB2-489C-0DFB-5F09CE6E89CC}"/>
              </a:ext>
            </a:extLst>
          </p:cNvPr>
          <p:cNvSpPr>
            <a:spLocks noGrp="1"/>
          </p:cNvSpPr>
          <p:nvPr>
            <p:ph type="body" sz="quarter" idx="61"/>
          </p:nvPr>
        </p:nvSpPr>
        <p:spPr/>
        <p:txBody>
          <a:bodyPr/>
          <a:lstStyle/>
          <a:p>
            <a:r>
              <a:rPr lang="en-US">
                <a:latin typeface="+mn-lt"/>
              </a:rPr>
              <a:t>Agenda</a:t>
            </a:r>
          </a:p>
        </p:txBody>
      </p:sp>
      <p:sp>
        <p:nvSpPr>
          <p:cNvPr id="4" name="Text Placeholder 3">
            <a:extLst>
              <a:ext uri="{FF2B5EF4-FFF2-40B4-BE49-F238E27FC236}">
                <a16:creationId xmlns:a16="http://schemas.microsoft.com/office/drawing/2014/main" id="{5DFE87D6-1DE1-1261-F207-911330EB97C3}"/>
              </a:ext>
            </a:extLst>
          </p:cNvPr>
          <p:cNvSpPr>
            <a:spLocks noGrp="1"/>
          </p:cNvSpPr>
          <p:nvPr>
            <p:ph type="body" sz="quarter" idx="62"/>
          </p:nvPr>
        </p:nvSpPr>
        <p:spPr>
          <a:xfrm>
            <a:off x="1371600" y="3188874"/>
            <a:ext cx="20258955" cy="8713694"/>
          </a:xfrm>
        </p:spPr>
        <p:txBody>
          <a:bodyPr vert="horz" lIns="91440" tIns="45720" rIns="91440" bIns="45720" rtlCol="0" anchor="t">
            <a:normAutofit lnSpcReduction="10000"/>
          </a:bodyPr>
          <a:lstStyle/>
          <a:p>
            <a:pPr marL="0" indent="0">
              <a:lnSpc>
                <a:spcPct val="100000"/>
              </a:lnSpc>
              <a:buNone/>
            </a:pPr>
            <a:r>
              <a:rPr lang="en-US" dirty="0">
                <a:cs typeface="Calibri"/>
              </a:rPr>
              <a:t>2:00pm	Intro to CSE &amp; Connection to Environmental Justice Work</a:t>
            </a:r>
          </a:p>
          <a:p>
            <a:pPr marL="0" indent="0">
              <a:lnSpc>
                <a:spcPct val="100000"/>
              </a:lnSpc>
              <a:buNone/>
            </a:pPr>
            <a:r>
              <a:rPr lang="en-US" dirty="0">
                <a:cs typeface="Calibri"/>
              </a:rPr>
              <a:t>2:15pm	Discussion: What are the most important </a:t>
            </a:r>
            <a:br>
              <a:rPr lang="en-US" dirty="0"/>
            </a:br>
            <a:r>
              <a:rPr lang="en-US" dirty="0">
                <a:cs typeface="Calibri"/>
              </a:rPr>
              <a:t>		environmental and health issues in our region?</a:t>
            </a:r>
          </a:p>
          <a:p>
            <a:pPr marL="0" indent="0">
              <a:lnSpc>
                <a:spcPct val="100000"/>
              </a:lnSpc>
              <a:buNone/>
            </a:pPr>
            <a:r>
              <a:rPr lang="en-US" dirty="0">
                <a:cs typeface="Calibri"/>
              </a:rPr>
              <a:t>2:45pm	Inland SoCal Climate, Environment, Energy Trends</a:t>
            </a:r>
          </a:p>
          <a:p>
            <a:pPr marL="0" indent="0">
              <a:lnSpc>
                <a:spcPct val="100000"/>
              </a:lnSpc>
              <a:buNone/>
            </a:pPr>
            <a:r>
              <a:rPr lang="en-US" dirty="0">
                <a:cs typeface="Calibri"/>
              </a:rPr>
              <a:t>3:00pm	Questions?</a:t>
            </a:r>
          </a:p>
          <a:p>
            <a:pPr marL="0" indent="0">
              <a:lnSpc>
                <a:spcPct val="100000"/>
              </a:lnSpc>
              <a:buNone/>
            </a:pPr>
            <a:r>
              <a:rPr lang="en-US" dirty="0">
                <a:cs typeface="Calibri"/>
              </a:rPr>
              <a:t>3:05pm	How CSE-administered Programs and Community Outreach </a:t>
            </a:r>
            <a:br>
              <a:rPr lang="en-US" dirty="0"/>
            </a:br>
            <a:r>
              <a:rPr lang="en-US" dirty="0">
                <a:cs typeface="Calibri"/>
              </a:rPr>
              <a:t>		Help Inland SoCal</a:t>
            </a:r>
            <a:endParaRPr lang="en-US" dirty="0">
              <a:ea typeface="Calibri Light"/>
              <a:cs typeface="Calibri"/>
            </a:endParaRPr>
          </a:p>
          <a:p>
            <a:pPr marL="0" indent="0">
              <a:lnSpc>
                <a:spcPct val="100000"/>
              </a:lnSpc>
              <a:buNone/>
            </a:pPr>
            <a:r>
              <a:rPr lang="en-US" dirty="0">
                <a:cs typeface="Calibri"/>
              </a:rPr>
              <a:t>3:20pm	Questions?</a:t>
            </a:r>
            <a:endParaRPr lang="en-US" dirty="0">
              <a:ea typeface="Calibri Light"/>
              <a:cs typeface="Calibri"/>
            </a:endParaRPr>
          </a:p>
          <a:p>
            <a:pPr marL="0" indent="0">
              <a:lnSpc>
                <a:spcPct val="100000"/>
              </a:lnSpc>
              <a:buNone/>
            </a:pPr>
            <a:r>
              <a:rPr lang="en-US" dirty="0">
                <a:cs typeface="Calibri"/>
              </a:rPr>
              <a:t>3:25pm	How to get involved</a:t>
            </a:r>
            <a:endParaRPr lang="en-US" dirty="0">
              <a:ea typeface="Calibri Light"/>
              <a:cs typeface="Calibri"/>
            </a:endParaRPr>
          </a:p>
        </p:txBody>
      </p:sp>
      <p:sp>
        <p:nvSpPr>
          <p:cNvPr id="5" name="Slide Number Placeholder 4">
            <a:extLst>
              <a:ext uri="{FF2B5EF4-FFF2-40B4-BE49-F238E27FC236}">
                <a16:creationId xmlns:a16="http://schemas.microsoft.com/office/drawing/2014/main" id="{C865E0D6-52F1-7028-AED7-32B5121D1C36}"/>
              </a:ext>
            </a:extLst>
          </p:cNvPr>
          <p:cNvSpPr>
            <a:spLocks noGrp="1"/>
          </p:cNvSpPr>
          <p:nvPr>
            <p:ph type="sldNum" sz="quarter" idx="4"/>
          </p:nvPr>
        </p:nvSpPr>
        <p:spPr/>
        <p:txBody>
          <a:bodyPr/>
          <a:lstStyle/>
          <a:p>
            <a:fld id="{DB8F626C-CEBF-614D-89D9-D0BEA80BC35B}" type="slidenum">
              <a:rPr lang="en-US" smtClean="0"/>
              <a:pPr/>
              <a:t>2</a:t>
            </a:fld>
            <a:endParaRPr lang="en-US"/>
          </a:p>
        </p:txBody>
      </p:sp>
    </p:spTree>
    <p:extLst>
      <p:ext uri="{BB962C8B-B14F-4D97-AF65-F5344CB8AC3E}">
        <p14:creationId xmlns:p14="http://schemas.microsoft.com/office/powerpoint/2010/main" val="408693949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1" y="802616"/>
            <a:ext cx="17618728" cy="944041"/>
          </a:xfrm>
          <a:prstGeom prst="rect">
            <a:avLst/>
          </a:prstGeom>
        </p:spPr>
        <p:txBody>
          <a:bodyPr lIns="0" tIns="0" rIns="0" bIns="0" rtlCol="0" anchor="t">
            <a:spAutoFit/>
          </a:bodyPr>
          <a:lstStyle/>
          <a:p>
            <a:pPr>
              <a:lnSpc>
                <a:spcPts val="7551"/>
              </a:lnSpc>
              <a:spcBef>
                <a:spcPct val="0"/>
              </a:spcBef>
            </a:pPr>
            <a:r>
              <a:rPr lang="en-US" sz="6250">
                <a:solidFill>
                  <a:srgbClr val="000000"/>
                </a:solidFill>
              </a:rPr>
              <a:t>Energy </a:t>
            </a:r>
            <a:r>
              <a:rPr lang="en-US" sz="6300">
                <a:solidFill>
                  <a:srgbClr val="000000"/>
                </a:solidFill>
              </a:rPr>
              <a:t>–</a:t>
            </a:r>
            <a:r>
              <a:rPr lang="en-US" sz="6250">
                <a:solidFill>
                  <a:srgbClr val="000000"/>
                </a:solidFill>
              </a:rPr>
              <a:t> Methods​</a:t>
            </a:r>
          </a:p>
        </p:txBody>
      </p:sp>
      <p:sp>
        <p:nvSpPr>
          <p:cNvPr id="4" name="TextBox 4"/>
          <p:cNvSpPr txBox="1"/>
          <p:nvPr/>
        </p:nvSpPr>
        <p:spPr>
          <a:xfrm>
            <a:off x="1092541" y="4004418"/>
            <a:ext cx="22125679" cy="6743897"/>
          </a:xfrm>
          <a:prstGeom prst="rect">
            <a:avLst/>
          </a:prstGeom>
        </p:spPr>
        <p:txBody>
          <a:bodyPr lIns="0" tIns="0" rIns="0" bIns="0" rtlCol="0" anchor="t">
            <a:spAutoFit/>
          </a:bodyPr>
          <a:lstStyle/>
          <a:p>
            <a:pPr marL="862965" lvl="1" indent="-431165">
              <a:lnSpc>
                <a:spcPts val="4797"/>
              </a:lnSpc>
              <a:buFont typeface="Arial"/>
              <a:buChar char="•"/>
            </a:pPr>
            <a:r>
              <a:rPr lang="en-US" sz="3950" dirty="0">
                <a:solidFill>
                  <a:srgbClr val="000000"/>
                </a:solidFill>
                <a:latin typeface="+mj-lt"/>
              </a:rPr>
              <a:t>Geospatial analysis of existing infrastructure</a:t>
            </a:r>
            <a:endParaRPr lang="en-US" sz="3950" dirty="0"/>
          </a:p>
          <a:p>
            <a:pPr marL="1726565" lvl="2" indent="-575310">
              <a:lnSpc>
                <a:spcPts val="4797"/>
              </a:lnSpc>
              <a:buFont typeface="Arial"/>
              <a:buChar char="⚬"/>
            </a:pPr>
            <a:r>
              <a:rPr lang="en-US" sz="3950" dirty="0">
                <a:solidFill>
                  <a:srgbClr val="000000"/>
                </a:solidFill>
                <a:latin typeface="+mj-lt"/>
              </a:rPr>
              <a:t>Powerplants</a:t>
            </a:r>
            <a:endParaRPr lang="en-US" sz="3950" dirty="0">
              <a:solidFill>
                <a:srgbClr val="000000"/>
              </a:solidFill>
              <a:latin typeface="+mj-lt"/>
              <a:ea typeface="Calibri"/>
              <a:cs typeface="Calibri"/>
            </a:endParaRPr>
          </a:p>
          <a:p>
            <a:pPr marL="1726565" lvl="2" indent="-575310">
              <a:lnSpc>
                <a:spcPts val="4797"/>
              </a:lnSpc>
              <a:buFont typeface="Arial"/>
              <a:buChar char="⚬"/>
            </a:pPr>
            <a:r>
              <a:rPr lang="en-US" sz="3950" dirty="0">
                <a:solidFill>
                  <a:srgbClr val="000000"/>
                </a:solidFill>
                <a:latin typeface="+mj-lt"/>
              </a:rPr>
              <a:t>Distributed energy resources</a:t>
            </a:r>
            <a:endParaRPr lang="en-US" sz="3950" dirty="0">
              <a:solidFill>
                <a:srgbClr val="000000"/>
              </a:solidFill>
              <a:latin typeface="+mj-lt"/>
              <a:ea typeface="Calibri"/>
              <a:cs typeface="Calibri"/>
            </a:endParaRPr>
          </a:p>
          <a:p>
            <a:pPr>
              <a:lnSpc>
                <a:spcPts val="4797"/>
              </a:lnSpc>
            </a:pPr>
            <a:endParaRPr lang="en-US" sz="3998" dirty="0">
              <a:solidFill>
                <a:srgbClr val="000000"/>
              </a:solidFill>
              <a:latin typeface="+mj-lt"/>
            </a:endParaRPr>
          </a:p>
          <a:p>
            <a:pPr marL="862965" lvl="1" indent="-431165">
              <a:lnSpc>
                <a:spcPts val="4797"/>
              </a:lnSpc>
              <a:buFont typeface="Arial"/>
              <a:buChar char="•"/>
            </a:pPr>
            <a:r>
              <a:rPr lang="en-US" sz="3950" dirty="0">
                <a:solidFill>
                  <a:srgbClr val="000000"/>
                </a:solidFill>
                <a:latin typeface="+mj-lt"/>
              </a:rPr>
              <a:t>Advanced modeling of projected electric vehicle (EV) adoption and projected electric vehicle infrastructure that will be necessary to support the growing EV fleet</a:t>
            </a:r>
            <a:endParaRPr lang="en-US" sz="3950" dirty="0">
              <a:solidFill>
                <a:srgbClr val="000000"/>
              </a:solidFill>
              <a:latin typeface="+mj-lt"/>
              <a:ea typeface="Calibri"/>
              <a:cs typeface="Calibri"/>
            </a:endParaRPr>
          </a:p>
          <a:p>
            <a:pPr>
              <a:lnSpc>
                <a:spcPts val="4797"/>
              </a:lnSpc>
            </a:pPr>
            <a:endParaRPr lang="en-US" sz="3998" dirty="0">
              <a:solidFill>
                <a:srgbClr val="000000"/>
              </a:solidFill>
              <a:latin typeface="+mj-lt"/>
            </a:endParaRPr>
          </a:p>
          <a:p>
            <a:pPr marL="862965" lvl="1" indent="-431165">
              <a:lnSpc>
                <a:spcPts val="4797"/>
              </a:lnSpc>
              <a:buFont typeface="Arial"/>
              <a:buChar char="•"/>
            </a:pPr>
            <a:r>
              <a:rPr lang="en-US" sz="3950" dirty="0">
                <a:solidFill>
                  <a:srgbClr val="000000"/>
                </a:solidFill>
                <a:latin typeface="+mj-lt"/>
              </a:rPr>
              <a:t>7+ primary research interviews with energy experts </a:t>
            </a:r>
            <a:endParaRPr lang="en-US" sz="3950" dirty="0">
              <a:solidFill>
                <a:srgbClr val="000000"/>
              </a:solidFill>
              <a:latin typeface="+mj-lt"/>
              <a:ea typeface="Calibri"/>
              <a:cs typeface="Calibri"/>
            </a:endParaRPr>
          </a:p>
          <a:p>
            <a:pPr>
              <a:lnSpc>
                <a:spcPts val="4797"/>
              </a:lnSpc>
            </a:pPr>
            <a:endParaRPr lang="en-US" sz="3998" dirty="0">
              <a:solidFill>
                <a:srgbClr val="000000"/>
              </a:solidFill>
              <a:latin typeface="+mj-lt"/>
            </a:endParaRPr>
          </a:p>
          <a:p>
            <a:pPr marL="862965" lvl="1" indent="-431165">
              <a:lnSpc>
                <a:spcPts val="4797"/>
              </a:lnSpc>
              <a:buFont typeface="Arial"/>
              <a:buChar char="•"/>
            </a:pPr>
            <a:r>
              <a:rPr lang="en-US" sz="3950" dirty="0">
                <a:solidFill>
                  <a:srgbClr val="000000"/>
                </a:solidFill>
                <a:latin typeface="+mj-lt"/>
              </a:rPr>
              <a:t>9+ secondary research of regional reports, industry reports, and white papers</a:t>
            </a:r>
            <a:endParaRPr lang="en-US" sz="3950" dirty="0">
              <a:solidFill>
                <a:srgbClr val="000000"/>
              </a:solidFill>
              <a:latin typeface="+mj-lt"/>
              <a:ea typeface="Calibri"/>
              <a:cs typeface="Calibri"/>
            </a:endParaRPr>
          </a:p>
          <a:p>
            <a:pPr>
              <a:lnSpc>
                <a:spcPts val="4797"/>
              </a:lnSpc>
              <a:spcBef>
                <a:spcPct val="0"/>
              </a:spcBef>
            </a:pPr>
            <a:endParaRPr lang="en-US" sz="3998" dirty="0">
              <a:solidFill>
                <a:srgbClr val="000000"/>
              </a:solidFill>
              <a:latin typeface="Montserrat"/>
            </a:endParaRPr>
          </a:p>
        </p:txBody>
      </p:sp>
      <p:sp>
        <p:nvSpPr>
          <p:cNvPr id="5" name="AutoShape 5"/>
          <p:cNvSpPr/>
          <p:nvPr/>
        </p:nvSpPr>
        <p:spPr>
          <a:xfrm flipV="1">
            <a:off x="914167" y="2123072"/>
            <a:ext cx="2143419" cy="0"/>
          </a:xfrm>
          <a:prstGeom prst="line">
            <a:avLst/>
          </a:prstGeom>
          <a:ln w="38100" cap="flat">
            <a:solidFill>
              <a:srgbClr val="3064BE"/>
            </a:solidFill>
            <a:prstDash val="solid"/>
            <a:headEnd type="none" w="sm" len="sm"/>
            <a:tailEnd type="none" w="sm" len="sm"/>
          </a:ln>
        </p:spPr>
        <p:txBody>
          <a:bodyPr/>
          <a:lstStyle/>
          <a:p>
            <a:endParaRPr lang="en-US" sz="4799"/>
          </a:p>
        </p:txBody>
      </p:sp>
      <p:graphicFrame>
        <p:nvGraphicFramePr>
          <p:cNvPr id="6" name="Object 5">
            <a:extLst>
              <a:ext uri="{FF2B5EF4-FFF2-40B4-BE49-F238E27FC236}">
                <a16:creationId xmlns:a16="http://schemas.microsoft.com/office/drawing/2014/main" id="{06579594-2790-3788-D028-E767E284A011}"/>
              </a:ext>
            </a:extLst>
          </p:cNvPr>
          <p:cNvGraphicFramePr>
            <a:graphicFrameLocks noChangeAspect="1"/>
          </p:cNvGraphicFramePr>
          <p:nvPr>
            <p:extLst>
              <p:ext uri="{D42A27DB-BD31-4B8C-83A1-F6EECF244321}">
                <p14:modId xmlns:p14="http://schemas.microsoft.com/office/powerpoint/2010/main" val="954326741"/>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2" imgW="6552904" imgH="6718081" progId="Acrobat.Document.2020">
                  <p:embed/>
                </p:oleObj>
              </mc:Choice>
              <mc:Fallback>
                <p:oleObj name="Acrobat Document" r:id="rId2" imgW="6552904" imgH="6718081" progId="Acrobat.Document.2020">
                  <p:embed/>
                  <p:pic>
                    <p:nvPicPr>
                      <p:cNvPr id="6" name="Object 5">
                        <a:extLst>
                          <a:ext uri="{FF2B5EF4-FFF2-40B4-BE49-F238E27FC236}">
                            <a16:creationId xmlns:a16="http://schemas.microsoft.com/office/drawing/2014/main" id="{06579594-2790-3788-D028-E767E284A011}"/>
                          </a:ext>
                        </a:extLst>
                      </p:cNvPr>
                      <p:cNvPicPr/>
                      <p:nvPr/>
                    </p:nvPicPr>
                    <p:blipFill>
                      <a:blip r:embed="rId3"/>
                      <a:stretch>
                        <a:fillRect/>
                      </a:stretch>
                    </p:blipFill>
                    <p:spPr>
                      <a:xfrm>
                        <a:off x="3669057" y="11846452"/>
                        <a:ext cx="1598682" cy="1638958"/>
                      </a:xfrm>
                      <a:prstGeom prst="rect">
                        <a:avLst/>
                      </a:prstGeom>
                    </p:spPr>
                  </p:pic>
                </p:oleObj>
              </mc:Fallback>
            </mc:AlternateContent>
          </a:graphicData>
        </a:graphic>
      </p:graphicFrame>
      <p:sp>
        <p:nvSpPr>
          <p:cNvPr id="7" name="Slide Number Placeholder 3">
            <a:extLst>
              <a:ext uri="{FF2B5EF4-FFF2-40B4-BE49-F238E27FC236}">
                <a16:creationId xmlns:a16="http://schemas.microsoft.com/office/drawing/2014/main" id="{95E99735-831A-DE7A-1100-A0410FEE3271}"/>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20</a:t>
            </a:fld>
            <a:endParaRPr 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12450" y="5078380"/>
            <a:ext cx="7877288" cy="4873129"/>
          </a:xfrm>
          <a:prstGeom prst="rect">
            <a:avLst/>
          </a:prstGeom>
        </p:spPr>
        <p:txBody>
          <a:bodyPr wrap="square" lIns="0" tIns="0" rIns="0" bIns="0" rtlCol="0" anchor="t">
            <a:spAutoFit/>
          </a:bodyPr>
          <a:lstStyle/>
          <a:p>
            <a:pPr marL="690245" lvl="1" indent="-344805">
              <a:lnSpc>
                <a:spcPts val="3838"/>
              </a:lnSpc>
              <a:buFont typeface="Arial"/>
              <a:buChar char="•"/>
            </a:pPr>
            <a:r>
              <a:rPr lang="en-US" sz="3150" b="1">
                <a:solidFill>
                  <a:srgbClr val="000000"/>
                </a:solidFill>
                <a:latin typeface="+mj-lt"/>
              </a:rPr>
              <a:t>Renewable energy</a:t>
            </a:r>
            <a:r>
              <a:rPr lang="en-US" sz="3150">
                <a:solidFill>
                  <a:srgbClr val="000000"/>
                </a:solidFill>
                <a:latin typeface="+mj-lt"/>
              </a:rPr>
              <a:t> adoption is </a:t>
            </a:r>
            <a:r>
              <a:rPr lang="en-US" sz="3150" b="1">
                <a:solidFill>
                  <a:srgbClr val="000000"/>
                </a:solidFill>
                <a:latin typeface="+mj-lt"/>
              </a:rPr>
              <a:t>gaining momentum </a:t>
            </a:r>
            <a:r>
              <a:rPr lang="en-US" sz="3150">
                <a:solidFill>
                  <a:srgbClr val="000000"/>
                </a:solidFill>
                <a:latin typeface="+mj-lt"/>
              </a:rPr>
              <a:t>in Inland Southern California, with solar energy leading in recent decades</a:t>
            </a:r>
            <a:endParaRPr lang="en-US" sz="3150"/>
          </a:p>
          <a:p>
            <a:pPr>
              <a:lnSpc>
                <a:spcPts val="3838"/>
              </a:lnSpc>
            </a:pPr>
            <a:endParaRPr lang="en-US" sz="3199">
              <a:solidFill>
                <a:srgbClr val="000000"/>
              </a:solidFill>
              <a:latin typeface="+mj-lt"/>
            </a:endParaRPr>
          </a:p>
          <a:p>
            <a:pPr marL="690245" lvl="1" indent="-344805">
              <a:lnSpc>
                <a:spcPts val="3838"/>
              </a:lnSpc>
              <a:buFont typeface="Arial"/>
              <a:buChar char="•"/>
            </a:pPr>
            <a:r>
              <a:rPr lang="en-US" sz="3150" b="1">
                <a:solidFill>
                  <a:srgbClr val="000000"/>
                </a:solidFill>
                <a:latin typeface="+mj-lt"/>
              </a:rPr>
              <a:t>Natural gas </a:t>
            </a:r>
            <a:r>
              <a:rPr lang="en-US" sz="3150">
                <a:solidFill>
                  <a:srgbClr val="000000"/>
                </a:solidFill>
                <a:latin typeface="+mj-lt"/>
              </a:rPr>
              <a:t>continues to generate a majority of power (approximately </a:t>
            </a:r>
            <a:r>
              <a:rPr lang="en-US" sz="3150" b="1">
                <a:solidFill>
                  <a:srgbClr val="000000"/>
                </a:solidFill>
                <a:latin typeface="+mj-lt"/>
              </a:rPr>
              <a:t>60%</a:t>
            </a:r>
            <a:r>
              <a:rPr lang="en-US" sz="3150">
                <a:solidFill>
                  <a:srgbClr val="000000"/>
                </a:solidFill>
                <a:latin typeface="+mj-lt"/>
              </a:rPr>
              <a:t>)</a:t>
            </a:r>
            <a:endParaRPr lang="en-US" sz="3150">
              <a:solidFill>
                <a:srgbClr val="000000"/>
              </a:solidFill>
              <a:latin typeface="+mj-lt"/>
              <a:ea typeface="Calibri"/>
              <a:cs typeface="Calibri"/>
            </a:endParaRPr>
          </a:p>
          <a:p>
            <a:pPr>
              <a:lnSpc>
                <a:spcPts val="3838"/>
              </a:lnSpc>
            </a:pPr>
            <a:endParaRPr lang="en-US" sz="3199">
              <a:solidFill>
                <a:srgbClr val="000000"/>
              </a:solidFill>
              <a:latin typeface="+mj-lt"/>
            </a:endParaRPr>
          </a:p>
          <a:p>
            <a:pPr marL="345440" lvl="1">
              <a:lnSpc>
                <a:spcPts val="3838"/>
              </a:lnSpc>
            </a:pPr>
            <a:r>
              <a:rPr lang="en-US" sz="3199">
                <a:solidFill>
                  <a:srgbClr val="000000"/>
                </a:solidFill>
                <a:latin typeface="+mj-lt"/>
              </a:rPr>
              <a:t>**caveat: installations inside Inland SoCal are not guaranteed to provide power to Inland SoCal residents</a:t>
            </a:r>
            <a:endParaRPr lang="en-US" sz="3199">
              <a:solidFill>
                <a:srgbClr val="000000"/>
              </a:solidFill>
              <a:latin typeface="+mj-lt"/>
              <a:ea typeface="Calibri" panose="020F0502020204030204"/>
              <a:cs typeface="Calibri" panose="020F0502020204030204"/>
            </a:endParaRPr>
          </a:p>
        </p:txBody>
      </p:sp>
      <p:sp>
        <p:nvSpPr>
          <p:cNvPr id="3" name="TextBox 3"/>
          <p:cNvSpPr txBox="1"/>
          <p:nvPr/>
        </p:nvSpPr>
        <p:spPr>
          <a:xfrm>
            <a:off x="712450" y="3199970"/>
            <a:ext cx="9096805" cy="1308050"/>
          </a:xfrm>
          <a:prstGeom prst="rect">
            <a:avLst/>
          </a:prstGeom>
        </p:spPr>
        <p:txBody>
          <a:bodyPr wrap="square" lIns="0" tIns="0" rIns="0" bIns="0" rtlCol="0" anchor="t">
            <a:spAutoFit/>
          </a:bodyPr>
          <a:lstStyle/>
          <a:p>
            <a:pPr>
              <a:lnSpc>
                <a:spcPts val="5119"/>
              </a:lnSpc>
            </a:pPr>
            <a:r>
              <a:rPr lang="en-US" sz="4400">
                <a:solidFill>
                  <a:srgbClr val="000000"/>
                </a:solidFill>
                <a:latin typeface="+mj-lt"/>
              </a:rPr>
              <a:t>Power generation has started to shift more toward renewable energy sources</a:t>
            </a:r>
          </a:p>
        </p:txBody>
      </p:sp>
      <p:sp>
        <p:nvSpPr>
          <p:cNvPr id="5" name="TextBox 5"/>
          <p:cNvSpPr txBox="1"/>
          <p:nvPr/>
        </p:nvSpPr>
        <p:spPr>
          <a:xfrm>
            <a:off x="1092541" y="830947"/>
            <a:ext cx="7877288" cy="944041"/>
          </a:xfrm>
          <a:prstGeom prst="rect">
            <a:avLst/>
          </a:prstGeom>
        </p:spPr>
        <p:txBody>
          <a:bodyPr wrap="square" lIns="0" tIns="0" rIns="0" bIns="0" rtlCol="0" anchor="t">
            <a:spAutoFit/>
          </a:bodyPr>
          <a:lstStyle/>
          <a:p>
            <a:pPr>
              <a:lnSpc>
                <a:spcPts val="7551"/>
              </a:lnSpc>
              <a:spcBef>
                <a:spcPct val="0"/>
              </a:spcBef>
            </a:pPr>
            <a:r>
              <a:rPr lang="en-US" sz="6250">
                <a:solidFill>
                  <a:srgbClr val="000000"/>
                </a:solidFill>
              </a:rPr>
              <a:t>Energy </a:t>
            </a:r>
            <a:r>
              <a:rPr lang="en-US" sz="6300">
                <a:solidFill>
                  <a:srgbClr val="000000"/>
                </a:solidFill>
              </a:rPr>
              <a:t>–</a:t>
            </a:r>
            <a:r>
              <a:rPr lang="en-US" sz="6250">
                <a:solidFill>
                  <a:srgbClr val="000000"/>
                </a:solidFill>
              </a:rPr>
              <a:t> Capacity​</a:t>
            </a:r>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pic>
        <p:nvPicPr>
          <p:cNvPr id="8" name="Picture 7">
            <a:extLst>
              <a:ext uri="{FF2B5EF4-FFF2-40B4-BE49-F238E27FC236}">
                <a16:creationId xmlns:a16="http://schemas.microsoft.com/office/drawing/2014/main" id="{70A287FA-54BE-B604-A284-B7CF41D9F2DF}"/>
              </a:ext>
            </a:extLst>
          </p:cNvPr>
          <p:cNvPicPr>
            <a:picLocks noChangeAspect="1"/>
          </p:cNvPicPr>
          <p:nvPr/>
        </p:nvPicPr>
        <p:blipFill>
          <a:blip r:embed="rId3"/>
          <a:stretch>
            <a:fillRect/>
          </a:stretch>
        </p:blipFill>
        <p:spPr>
          <a:xfrm>
            <a:off x="10296271" y="2123072"/>
            <a:ext cx="13256665" cy="9986581"/>
          </a:xfrm>
          <a:prstGeom prst="rect">
            <a:avLst/>
          </a:prstGeom>
        </p:spPr>
      </p:pic>
      <p:graphicFrame>
        <p:nvGraphicFramePr>
          <p:cNvPr id="9" name="Object 8">
            <a:extLst>
              <a:ext uri="{FF2B5EF4-FFF2-40B4-BE49-F238E27FC236}">
                <a16:creationId xmlns:a16="http://schemas.microsoft.com/office/drawing/2014/main" id="{318EFBE6-D109-7E6E-D5B9-8A53C027AB67}"/>
              </a:ext>
            </a:extLst>
          </p:cNvPr>
          <p:cNvGraphicFramePr>
            <a:graphicFrameLocks noChangeAspect="1"/>
          </p:cNvGraphicFramePr>
          <p:nvPr>
            <p:extLst>
              <p:ext uri="{D42A27DB-BD31-4B8C-83A1-F6EECF244321}">
                <p14:modId xmlns:p14="http://schemas.microsoft.com/office/powerpoint/2010/main" val="954326741"/>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4" imgW="6552904" imgH="6718081" progId="Acrobat.Document.2020">
                  <p:embed/>
                </p:oleObj>
              </mc:Choice>
              <mc:Fallback>
                <p:oleObj name="Acrobat Document" r:id="rId4" imgW="6552904" imgH="6718081" progId="Acrobat.Document.2020">
                  <p:embed/>
                  <p:pic>
                    <p:nvPicPr>
                      <p:cNvPr id="9" name="Object 8">
                        <a:extLst>
                          <a:ext uri="{FF2B5EF4-FFF2-40B4-BE49-F238E27FC236}">
                            <a16:creationId xmlns:a16="http://schemas.microsoft.com/office/drawing/2014/main" id="{318EFBE6-D109-7E6E-D5B9-8A53C027AB67}"/>
                          </a:ext>
                        </a:extLst>
                      </p:cNvPr>
                      <p:cNvPicPr/>
                      <p:nvPr/>
                    </p:nvPicPr>
                    <p:blipFill>
                      <a:blip r:embed="rId5"/>
                      <a:stretch>
                        <a:fillRect/>
                      </a:stretch>
                    </p:blipFill>
                    <p:spPr>
                      <a:xfrm>
                        <a:off x="3669057" y="11846452"/>
                        <a:ext cx="1598682" cy="1638958"/>
                      </a:xfrm>
                      <a:prstGeom prst="rect">
                        <a:avLst/>
                      </a:prstGeom>
                    </p:spPr>
                  </p:pic>
                </p:oleObj>
              </mc:Fallback>
            </mc:AlternateContent>
          </a:graphicData>
        </a:graphic>
      </p:graphicFrame>
      <p:sp>
        <p:nvSpPr>
          <p:cNvPr id="10" name="Slide Number Placeholder 3">
            <a:extLst>
              <a:ext uri="{FF2B5EF4-FFF2-40B4-BE49-F238E27FC236}">
                <a16:creationId xmlns:a16="http://schemas.microsoft.com/office/drawing/2014/main" id="{50FFD556-0DB4-D815-CDBA-76CD3C8197F6}"/>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21</a:t>
            </a:fld>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167" y="2852048"/>
            <a:ext cx="9351062" cy="1308050"/>
          </a:xfrm>
          <a:prstGeom prst="rect">
            <a:avLst/>
          </a:prstGeom>
        </p:spPr>
        <p:txBody>
          <a:bodyPr wrap="square" lIns="0" tIns="0" rIns="0" bIns="0" rtlCol="0" anchor="t">
            <a:spAutoFit/>
          </a:bodyPr>
          <a:lstStyle/>
          <a:p>
            <a:pPr>
              <a:lnSpc>
                <a:spcPts val="5119"/>
              </a:lnSpc>
            </a:pPr>
            <a:r>
              <a:rPr lang="en-US" sz="4266">
                <a:solidFill>
                  <a:srgbClr val="000000"/>
                </a:solidFill>
                <a:latin typeface="+mj-lt"/>
              </a:rPr>
              <a:t>More wind and solar energy power plants installed</a:t>
            </a:r>
          </a:p>
        </p:txBody>
      </p:sp>
      <p:sp>
        <p:nvSpPr>
          <p:cNvPr id="3" name="TextBox 3"/>
          <p:cNvSpPr txBox="1"/>
          <p:nvPr/>
        </p:nvSpPr>
        <p:spPr>
          <a:xfrm>
            <a:off x="918780" y="4520135"/>
            <a:ext cx="8697918" cy="6335068"/>
          </a:xfrm>
          <a:prstGeom prst="rect">
            <a:avLst/>
          </a:prstGeom>
        </p:spPr>
        <p:txBody>
          <a:bodyPr wrap="square" lIns="0" tIns="0" rIns="0" bIns="0" rtlCol="0" anchor="t">
            <a:spAutoFit/>
          </a:bodyPr>
          <a:lstStyle/>
          <a:p>
            <a:pPr marL="345353" lvl="1">
              <a:lnSpc>
                <a:spcPts val="3838"/>
              </a:lnSpc>
            </a:pPr>
            <a:r>
              <a:rPr lang="en-US" sz="3198">
                <a:solidFill>
                  <a:srgbClr val="000000"/>
                </a:solidFill>
                <a:latin typeface="+mj-lt"/>
              </a:rPr>
              <a:t>In recent years, a </a:t>
            </a:r>
            <a:r>
              <a:rPr lang="en-US" sz="3198" b="1">
                <a:solidFill>
                  <a:srgbClr val="000000"/>
                </a:solidFill>
                <a:latin typeface="+mj-lt"/>
              </a:rPr>
              <a:t>greater percentage </a:t>
            </a:r>
            <a:r>
              <a:rPr lang="en-US" sz="3198">
                <a:solidFill>
                  <a:srgbClr val="000000"/>
                </a:solidFill>
                <a:latin typeface="+mj-lt"/>
              </a:rPr>
              <a:t>of power plants using </a:t>
            </a:r>
            <a:r>
              <a:rPr lang="en-US" sz="3198" b="1">
                <a:solidFill>
                  <a:srgbClr val="000000"/>
                </a:solidFill>
                <a:latin typeface="+mj-lt"/>
              </a:rPr>
              <a:t>renewable</a:t>
            </a:r>
            <a:r>
              <a:rPr lang="en-US" sz="3198">
                <a:solidFill>
                  <a:srgbClr val="000000"/>
                </a:solidFill>
                <a:latin typeface="+mj-lt"/>
              </a:rPr>
              <a:t> resources have been installed </a:t>
            </a:r>
          </a:p>
          <a:p>
            <a:pPr>
              <a:lnSpc>
                <a:spcPts val="3838"/>
              </a:lnSpc>
            </a:pPr>
            <a:endParaRPr lang="en-US" sz="3198">
              <a:solidFill>
                <a:srgbClr val="000000"/>
              </a:solidFill>
              <a:latin typeface="+mj-lt"/>
            </a:endParaRPr>
          </a:p>
          <a:p>
            <a:pPr marL="690705" lvl="1" indent="-345352">
              <a:lnSpc>
                <a:spcPts val="3838"/>
              </a:lnSpc>
              <a:buFont typeface="Arial"/>
              <a:buChar char="•"/>
            </a:pPr>
            <a:r>
              <a:rPr lang="en-US" sz="3198" b="1">
                <a:solidFill>
                  <a:srgbClr val="000000"/>
                </a:solidFill>
                <a:latin typeface="+mj-lt"/>
              </a:rPr>
              <a:t>Riverside</a:t>
            </a:r>
            <a:r>
              <a:rPr lang="en-US" sz="3198">
                <a:solidFill>
                  <a:srgbClr val="000000"/>
                </a:solidFill>
                <a:latin typeface="+mj-lt"/>
              </a:rPr>
              <a:t> installed more </a:t>
            </a:r>
            <a:r>
              <a:rPr lang="en-US" sz="3198" b="1">
                <a:solidFill>
                  <a:srgbClr val="000000"/>
                </a:solidFill>
                <a:latin typeface="+mj-lt"/>
              </a:rPr>
              <a:t>wind</a:t>
            </a:r>
            <a:r>
              <a:rPr lang="en-US" sz="3198">
                <a:solidFill>
                  <a:srgbClr val="000000"/>
                </a:solidFill>
                <a:latin typeface="+mj-lt"/>
              </a:rPr>
              <a:t> </a:t>
            </a:r>
          </a:p>
          <a:p>
            <a:pPr marL="690705" lvl="1" indent="-345352">
              <a:lnSpc>
                <a:spcPts val="3838"/>
              </a:lnSpc>
              <a:buFont typeface="Arial"/>
              <a:buChar char="•"/>
            </a:pPr>
            <a:r>
              <a:rPr lang="en-US" sz="3198" b="1">
                <a:solidFill>
                  <a:srgbClr val="000000"/>
                </a:solidFill>
                <a:latin typeface="+mj-lt"/>
              </a:rPr>
              <a:t>San Bernardino </a:t>
            </a:r>
            <a:r>
              <a:rPr lang="en-US" sz="3198">
                <a:solidFill>
                  <a:srgbClr val="000000"/>
                </a:solidFill>
                <a:latin typeface="+mj-lt"/>
              </a:rPr>
              <a:t>installed more </a:t>
            </a:r>
            <a:r>
              <a:rPr lang="en-US" sz="3198" b="1">
                <a:solidFill>
                  <a:srgbClr val="000000"/>
                </a:solidFill>
                <a:latin typeface="+mj-lt"/>
              </a:rPr>
              <a:t>solar</a:t>
            </a:r>
            <a:endParaRPr lang="en-US" sz="3198">
              <a:solidFill>
                <a:srgbClr val="000000"/>
              </a:solidFill>
              <a:latin typeface="+mj-lt"/>
            </a:endParaRPr>
          </a:p>
          <a:p>
            <a:pPr marL="690705" lvl="1" indent="-345352">
              <a:lnSpc>
                <a:spcPts val="3838"/>
              </a:lnSpc>
              <a:buFont typeface="Arial"/>
              <a:buChar char="•"/>
            </a:pPr>
            <a:r>
              <a:rPr lang="en-US" sz="3198">
                <a:solidFill>
                  <a:srgbClr val="000000"/>
                </a:solidFill>
                <a:latin typeface="+mj-lt"/>
              </a:rPr>
              <a:t>Number of </a:t>
            </a:r>
            <a:r>
              <a:rPr lang="en-US" sz="3198" b="1">
                <a:solidFill>
                  <a:srgbClr val="000000"/>
                </a:solidFill>
                <a:latin typeface="+mj-lt"/>
              </a:rPr>
              <a:t>natural gas </a:t>
            </a:r>
            <a:r>
              <a:rPr lang="en-US" sz="3198">
                <a:solidFill>
                  <a:srgbClr val="000000"/>
                </a:solidFill>
                <a:latin typeface="+mj-lt"/>
              </a:rPr>
              <a:t>and</a:t>
            </a:r>
            <a:r>
              <a:rPr lang="en-US" sz="3198" b="1">
                <a:solidFill>
                  <a:srgbClr val="000000"/>
                </a:solidFill>
                <a:latin typeface="+mj-lt"/>
              </a:rPr>
              <a:t> hydro </a:t>
            </a:r>
            <a:r>
              <a:rPr lang="en-US" sz="3198">
                <a:solidFill>
                  <a:srgbClr val="000000"/>
                </a:solidFill>
                <a:latin typeface="+mj-lt"/>
              </a:rPr>
              <a:t>(large and small) power plants has remained relatively </a:t>
            </a:r>
            <a:r>
              <a:rPr lang="en-US" sz="3198" b="1">
                <a:solidFill>
                  <a:srgbClr val="000000"/>
                </a:solidFill>
                <a:latin typeface="+mj-lt"/>
              </a:rPr>
              <a:t>consistent</a:t>
            </a:r>
            <a:r>
              <a:rPr lang="en-US" sz="3198">
                <a:solidFill>
                  <a:srgbClr val="000000"/>
                </a:solidFill>
                <a:latin typeface="+mj-lt"/>
              </a:rPr>
              <a:t> since 2000</a:t>
            </a:r>
          </a:p>
          <a:p>
            <a:pPr marL="345353" lvl="1">
              <a:lnSpc>
                <a:spcPts val="3838"/>
              </a:lnSpc>
            </a:pPr>
            <a:endParaRPr lang="en-US" sz="3198">
              <a:solidFill>
                <a:srgbClr val="000000"/>
              </a:solidFill>
              <a:latin typeface="+mj-lt"/>
            </a:endParaRPr>
          </a:p>
          <a:p>
            <a:pPr marL="345353" lvl="1">
              <a:lnSpc>
                <a:spcPts val="3838"/>
              </a:lnSpc>
            </a:pPr>
            <a:r>
              <a:rPr lang="en-US" sz="3198">
                <a:solidFill>
                  <a:srgbClr val="000000"/>
                </a:solidFill>
                <a:latin typeface="+mj-lt"/>
              </a:rPr>
              <a:t>**caveat: installations inside Inland SoCal are not guaranteed to provide power to Inland SoCal residents</a:t>
            </a:r>
          </a:p>
        </p:txBody>
      </p:sp>
      <p:sp>
        <p:nvSpPr>
          <p:cNvPr id="5" name="TextBox 5"/>
          <p:cNvSpPr txBox="1"/>
          <p:nvPr/>
        </p:nvSpPr>
        <p:spPr>
          <a:xfrm>
            <a:off x="1092540" y="830947"/>
            <a:ext cx="9804060" cy="941091"/>
          </a:xfrm>
          <a:prstGeom prst="rect">
            <a:avLst/>
          </a:prstGeom>
        </p:spPr>
        <p:txBody>
          <a:bodyPr wrap="square" lIns="0" tIns="0" rIns="0" bIns="0" rtlCol="0" anchor="t">
            <a:spAutoFit/>
          </a:bodyPr>
          <a:lstStyle/>
          <a:p>
            <a:pPr>
              <a:lnSpc>
                <a:spcPts val="7551"/>
              </a:lnSpc>
              <a:spcBef>
                <a:spcPct val="0"/>
              </a:spcBef>
            </a:pPr>
            <a:r>
              <a:rPr lang="en-US" sz="6293">
                <a:solidFill>
                  <a:srgbClr val="000000"/>
                </a:solidFill>
              </a:rPr>
              <a:t>Energy – Power Plants</a:t>
            </a:r>
            <a:r>
              <a:rPr lang="en-US" sz="6293">
                <a:solidFill>
                  <a:srgbClr val="000000"/>
                </a:solidFill>
                <a:latin typeface="Montserrat Bold"/>
              </a:rPr>
              <a:t>​</a:t>
            </a:r>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pic>
        <p:nvPicPr>
          <p:cNvPr id="8" name="Picture 7">
            <a:extLst>
              <a:ext uri="{FF2B5EF4-FFF2-40B4-BE49-F238E27FC236}">
                <a16:creationId xmlns:a16="http://schemas.microsoft.com/office/drawing/2014/main" id="{0C246D0A-0EFF-84F8-C99B-4B9AF2BF239A}"/>
              </a:ext>
            </a:extLst>
          </p:cNvPr>
          <p:cNvPicPr>
            <a:picLocks noChangeAspect="1"/>
          </p:cNvPicPr>
          <p:nvPr/>
        </p:nvPicPr>
        <p:blipFill>
          <a:blip r:embed="rId2"/>
          <a:stretch>
            <a:fillRect/>
          </a:stretch>
        </p:blipFill>
        <p:spPr>
          <a:xfrm>
            <a:off x="10879487" y="1761330"/>
            <a:ext cx="12823052" cy="10447207"/>
          </a:xfrm>
          <a:prstGeom prst="rect">
            <a:avLst/>
          </a:prstGeom>
        </p:spPr>
      </p:pic>
      <p:graphicFrame>
        <p:nvGraphicFramePr>
          <p:cNvPr id="9" name="Object 8">
            <a:extLst>
              <a:ext uri="{FF2B5EF4-FFF2-40B4-BE49-F238E27FC236}">
                <a16:creationId xmlns:a16="http://schemas.microsoft.com/office/drawing/2014/main" id="{5B800C6A-5C04-F9CF-9BF9-DE6FD0C8E4C5}"/>
              </a:ext>
            </a:extLst>
          </p:cNvPr>
          <p:cNvGraphicFramePr>
            <a:graphicFrameLocks noChangeAspect="1"/>
          </p:cNvGraphicFramePr>
          <p:nvPr>
            <p:extLst>
              <p:ext uri="{D42A27DB-BD31-4B8C-83A1-F6EECF244321}">
                <p14:modId xmlns:p14="http://schemas.microsoft.com/office/powerpoint/2010/main" val="954326741"/>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9" name="Object 8">
                        <a:extLst>
                          <a:ext uri="{FF2B5EF4-FFF2-40B4-BE49-F238E27FC236}">
                            <a16:creationId xmlns:a16="http://schemas.microsoft.com/office/drawing/2014/main" id="{5B800C6A-5C04-F9CF-9BF9-DE6FD0C8E4C5}"/>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10" name="Slide Number Placeholder 3">
            <a:extLst>
              <a:ext uri="{FF2B5EF4-FFF2-40B4-BE49-F238E27FC236}">
                <a16:creationId xmlns:a16="http://schemas.microsoft.com/office/drawing/2014/main" id="{1A24DA48-55A7-8D1F-D090-E7E26A40FC63}"/>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22</a:t>
            </a:fld>
            <a:endParaRPr 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90699" y="2850598"/>
            <a:ext cx="22368084" cy="8592545"/>
          </a:xfrm>
          <a:prstGeom prst="rect">
            <a:avLst/>
          </a:prstGeom>
        </p:spPr>
        <p:txBody>
          <a:bodyPr wrap="square" lIns="0" tIns="0" rIns="0" bIns="0" rtlCol="0" anchor="t">
            <a:spAutoFit/>
          </a:bodyPr>
          <a:lstStyle/>
          <a:p>
            <a:pPr marL="344805" lvl="1">
              <a:lnSpc>
                <a:spcPct val="150000"/>
              </a:lnSpc>
            </a:pPr>
            <a:r>
              <a:rPr lang="en-US">
                <a:solidFill>
                  <a:srgbClr val="000000"/>
                </a:solidFill>
                <a:latin typeface="+mj-lt"/>
              </a:rPr>
              <a:t>In Inland SoCal region, </a:t>
            </a:r>
            <a:r>
              <a:rPr lang="en-US" b="1">
                <a:solidFill>
                  <a:srgbClr val="000000"/>
                </a:solidFill>
                <a:latin typeface="+mj-lt"/>
              </a:rPr>
              <a:t>EV charging infrastructure </a:t>
            </a:r>
            <a:r>
              <a:rPr lang="en-US">
                <a:solidFill>
                  <a:srgbClr val="000000"/>
                </a:solidFill>
                <a:latin typeface="+mj-lt"/>
              </a:rPr>
              <a:t>is expected to </a:t>
            </a:r>
            <a:r>
              <a:rPr lang="en-US" b="1">
                <a:solidFill>
                  <a:srgbClr val="000000"/>
                </a:solidFill>
                <a:latin typeface="+mj-lt"/>
              </a:rPr>
              <a:t>grow</a:t>
            </a:r>
            <a:endParaRPr lang="en-US"/>
          </a:p>
          <a:p>
            <a:pPr marL="802005" lvl="1" indent="-457200">
              <a:lnSpc>
                <a:spcPct val="150000"/>
              </a:lnSpc>
              <a:buFont typeface="Arial" panose="020B0604020202020204" pitchFamily="34" charset="0"/>
              <a:buChar char="•"/>
            </a:pPr>
            <a:r>
              <a:rPr lang="en-US" sz="2800" b="1">
                <a:solidFill>
                  <a:srgbClr val="000000"/>
                </a:solidFill>
                <a:latin typeface="+mj-lt"/>
              </a:rPr>
              <a:t>Level 2 chargers</a:t>
            </a:r>
            <a:r>
              <a:rPr lang="en-US" sz="2800">
                <a:solidFill>
                  <a:srgbClr val="000000"/>
                </a:solidFill>
                <a:latin typeface="+mj-lt"/>
              </a:rPr>
              <a:t> are expected to grow </a:t>
            </a:r>
            <a:r>
              <a:rPr lang="en-US" sz="2800" b="1">
                <a:solidFill>
                  <a:srgbClr val="000000"/>
                </a:solidFill>
                <a:latin typeface="+mj-lt"/>
              </a:rPr>
              <a:t>600%</a:t>
            </a:r>
            <a:r>
              <a:rPr lang="en-US" sz="2800">
                <a:solidFill>
                  <a:srgbClr val="000000"/>
                </a:solidFill>
                <a:latin typeface="+mj-lt"/>
              </a:rPr>
              <a:t> from 2023 to 2030 and </a:t>
            </a:r>
            <a:r>
              <a:rPr lang="en-US" sz="2800" b="1">
                <a:solidFill>
                  <a:srgbClr val="000000"/>
                </a:solidFill>
                <a:latin typeface="+mj-lt"/>
              </a:rPr>
              <a:t>231%</a:t>
            </a:r>
            <a:r>
              <a:rPr lang="en-US" sz="2800">
                <a:solidFill>
                  <a:srgbClr val="000000"/>
                </a:solidFill>
                <a:latin typeface="+mj-lt"/>
              </a:rPr>
              <a:t> from 2023 to 2050</a:t>
            </a:r>
            <a:endParaRPr lang="en-US" sz="2800">
              <a:solidFill>
                <a:srgbClr val="000000"/>
              </a:solidFill>
              <a:latin typeface="+mj-lt"/>
              <a:ea typeface="Calibri" panose="020F0502020204030204"/>
              <a:cs typeface="Calibri" panose="020F0502020204030204"/>
            </a:endParaRPr>
          </a:p>
          <a:p>
            <a:pPr marL="802005" lvl="1" indent="-457200">
              <a:lnSpc>
                <a:spcPct val="150000"/>
              </a:lnSpc>
              <a:buFont typeface="Arial" panose="020B0604020202020204" pitchFamily="34" charset="0"/>
              <a:buChar char="•"/>
            </a:pPr>
            <a:r>
              <a:rPr lang="en-US" sz="2800" b="1">
                <a:solidFill>
                  <a:srgbClr val="000000"/>
                </a:solidFill>
                <a:latin typeface="+mj-lt"/>
              </a:rPr>
              <a:t>DC fast chargers </a:t>
            </a:r>
            <a:r>
              <a:rPr lang="en-US" sz="2800">
                <a:solidFill>
                  <a:srgbClr val="000000"/>
                </a:solidFill>
                <a:latin typeface="+mj-lt"/>
              </a:rPr>
              <a:t>are expected to grow </a:t>
            </a:r>
            <a:r>
              <a:rPr lang="en-US" sz="2800" b="1">
                <a:solidFill>
                  <a:srgbClr val="000000"/>
                </a:solidFill>
                <a:latin typeface="+mj-lt"/>
              </a:rPr>
              <a:t>26%</a:t>
            </a:r>
            <a:r>
              <a:rPr lang="en-US" sz="2800">
                <a:solidFill>
                  <a:srgbClr val="000000"/>
                </a:solidFill>
                <a:latin typeface="+mj-lt"/>
              </a:rPr>
              <a:t> from 2023 to 2030 and </a:t>
            </a:r>
            <a:r>
              <a:rPr lang="en-US" sz="2800" b="1">
                <a:solidFill>
                  <a:srgbClr val="000000"/>
                </a:solidFill>
                <a:latin typeface="+mj-lt"/>
              </a:rPr>
              <a:t>59% </a:t>
            </a:r>
            <a:r>
              <a:rPr lang="en-US" sz="2800">
                <a:solidFill>
                  <a:srgbClr val="000000"/>
                </a:solidFill>
                <a:latin typeface="+mj-lt"/>
              </a:rPr>
              <a:t>from 2023 to 2050</a:t>
            </a:r>
            <a:endParaRPr lang="en-US" sz="2800">
              <a:solidFill>
                <a:srgbClr val="000000"/>
              </a:solidFill>
              <a:latin typeface="+mj-lt"/>
              <a:ea typeface="Calibri" panose="020F0502020204030204"/>
              <a:cs typeface="Calibri" panose="020F0502020204030204"/>
            </a:endParaRPr>
          </a:p>
          <a:p>
            <a:pPr marL="344805" lvl="1">
              <a:lnSpc>
                <a:spcPct val="150000"/>
              </a:lnSpc>
            </a:pPr>
            <a:endParaRPr lang="en-US" sz="3198" b="1">
              <a:solidFill>
                <a:srgbClr val="000000"/>
              </a:solidFill>
              <a:latin typeface="+mj-lt"/>
              <a:ea typeface="Calibri" panose="020F0502020204030204"/>
              <a:cs typeface="Calibri" panose="020F0502020204030204"/>
            </a:endParaRPr>
          </a:p>
          <a:p>
            <a:pPr marL="344805" lvl="1">
              <a:lnSpc>
                <a:spcPct val="150000"/>
              </a:lnSpc>
            </a:pPr>
            <a:r>
              <a:rPr lang="en-US">
                <a:solidFill>
                  <a:srgbClr val="000000"/>
                </a:solidFill>
                <a:latin typeface="+mj-lt"/>
              </a:rPr>
              <a:t>Across California, </a:t>
            </a:r>
            <a:r>
              <a:rPr lang="en-US" b="1">
                <a:solidFill>
                  <a:srgbClr val="000000"/>
                </a:solidFill>
                <a:latin typeface="+mj-lt"/>
              </a:rPr>
              <a:t>barriers </a:t>
            </a:r>
            <a:r>
              <a:rPr lang="en-US">
                <a:solidFill>
                  <a:srgbClr val="000000"/>
                </a:solidFill>
                <a:latin typeface="+mj-lt"/>
              </a:rPr>
              <a:t>to charging </a:t>
            </a:r>
            <a:r>
              <a:rPr lang="en-US" b="1">
                <a:solidFill>
                  <a:srgbClr val="000000"/>
                </a:solidFill>
                <a:latin typeface="+mj-lt"/>
              </a:rPr>
              <a:t>at home </a:t>
            </a:r>
            <a:r>
              <a:rPr lang="en-US">
                <a:solidFill>
                  <a:srgbClr val="000000"/>
                </a:solidFill>
                <a:latin typeface="+mj-lt"/>
              </a:rPr>
              <a:t>persist*</a:t>
            </a:r>
            <a:endParaRPr lang="en-US">
              <a:solidFill>
                <a:srgbClr val="000000"/>
              </a:solidFill>
              <a:latin typeface="+mj-lt"/>
              <a:ea typeface="Calibri"/>
              <a:cs typeface="Calibri"/>
            </a:endParaRPr>
          </a:p>
          <a:p>
            <a:pPr marL="802005" lvl="1" indent="-457200">
              <a:lnSpc>
                <a:spcPct val="150000"/>
              </a:lnSpc>
              <a:buFont typeface="Arial" panose="020B0604020202020204" pitchFamily="34" charset="0"/>
              <a:buChar char="•"/>
            </a:pPr>
            <a:r>
              <a:rPr lang="en-US" sz="3200" b="1">
                <a:solidFill>
                  <a:srgbClr val="000000"/>
                </a:solidFill>
                <a:latin typeface="+mj-lt"/>
              </a:rPr>
              <a:t>86%</a:t>
            </a:r>
            <a:r>
              <a:rPr lang="en-US" sz="3200">
                <a:solidFill>
                  <a:srgbClr val="000000"/>
                </a:solidFill>
                <a:latin typeface="+mj-lt"/>
              </a:rPr>
              <a:t> of surveyed CVRP rebate recipients </a:t>
            </a:r>
            <a:r>
              <a:rPr lang="en-US" sz="3200" b="1">
                <a:solidFill>
                  <a:srgbClr val="000000"/>
                </a:solidFill>
                <a:latin typeface="+mj-lt"/>
              </a:rPr>
              <a:t>charge at home</a:t>
            </a:r>
            <a:endParaRPr lang="en-US" sz="3200" b="1">
              <a:solidFill>
                <a:srgbClr val="000000"/>
              </a:solidFill>
              <a:latin typeface="+mj-lt"/>
              <a:ea typeface="Calibri" panose="020F0502020204030204"/>
              <a:cs typeface="Calibri" panose="020F0502020204030204"/>
            </a:endParaRPr>
          </a:p>
          <a:p>
            <a:pPr marL="1716405" lvl="2" indent="-457200">
              <a:lnSpc>
                <a:spcPct val="150000"/>
              </a:lnSpc>
              <a:buFont typeface="Arial" panose="020B0604020202020204" pitchFamily="34" charset="0"/>
              <a:buChar char="•"/>
            </a:pPr>
            <a:r>
              <a:rPr lang="en-US" sz="2800" b="1">
                <a:solidFill>
                  <a:srgbClr val="000000"/>
                </a:solidFill>
                <a:latin typeface="+mj-lt"/>
              </a:rPr>
              <a:t>36%</a:t>
            </a:r>
            <a:r>
              <a:rPr lang="en-US" sz="2800">
                <a:solidFill>
                  <a:srgbClr val="000000"/>
                </a:solidFill>
                <a:latin typeface="+mj-lt"/>
              </a:rPr>
              <a:t> rely on a </a:t>
            </a:r>
            <a:r>
              <a:rPr lang="en-US" sz="2800" b="1">
                <a:solidFill>
                  <a:srgbClr val="000000"/>
                </a:solidFill>
                <a:latin typeface="+mj-lt"/>
              </a:rPr>
              <a:t>120-volt outlet </a:t>
            </a:r>
            <a:r>
              <a:rPr lang="en-US" sz="2800">
                <a:solidFill>
                  <a:srgbClr val="000000"/>
                </a:solidFill>
                <a:latin typeface="+mj-lt"/>
              </a:rPr>
              <a:t>for home charging (a standard outlet that can be used for a toaster or hair dryer); </a:t>
            </a:r>
            <a:r>
              <a:rPr lang="en-US" sz="2800" b="1">
                <a:solidFill>
                  <a:srgbClr val="000000"/>
                </a:solidFill>
                <a:latin typeface="+mj-lt"/>
              </a:rPr>
              <a:t>23% </a:t>
            </a:r>
            <a:r>
              <a:rPr lang="en-US" sz="2800">
                <a:solidFill>
                  <a:srgbClr val="000000"/>
                </a:solidFill>
                <a:latin typeface="+mj-lt"/>
              </a:rPr>
              <a:t>have a Level 2 charger</a:t>
            </a:r>
            <a:endParaRPr lang="en-US" sz="2800">
              <a:solidFill>
                <a:srgbClr val="000000"/>
              </a:solidFill>
              <a:latin typeface="+mj-lt"/>
              <a:ea typeface="Calibri" panose="020F0502020204030204"/>
              <a:cs typeface="Calibri" panose="020F0502020204030204"/>
            </a:endParaRPr>
          </a:p>
          <a:p>
            <a:pPr marL="802005" lvl="1" indent="-457200">
              <a:lnSpc>
                <a:spcPct val="150000"/>
              </a:lnSpc>
              <a:buFont typeface="Arial" panose="020B0604020202020204" pitchFamily="34" charset="0"/>
              <a:buChar char="•"/>
            </a:pPr>
            <a:r>
              <a:rPr lang="en-US" sz="3200" b="1">
                <a:solidFill>
                  <a:srgbClr val="000000"/>
                </a:solidFill>
                <a:latin typeface="+mj-lt"/>
              </a:rPr>
              <a:t>56% rent </a:t>
            </a:r>
            <a:r>
              <a:rPr lang="en-US" sz="3200">
                <a:solidFill>
                  <a:srgbClr val="000000"/>
                </a:solidFill>
                <a:latin typeface="+mj-lt"/>
              </a:rPr>
              <a:t>or have a </a:t>
            </a:r>
            <a:r>
              <a:rPr lang="en-US" sz="3200" b="1">
                <a:solidFill>
                  <a:srgbClr val="000000"/>
                </a:solidFill>
                <a:latin typeface="+mj-lt"/>
              </a:rPr>
              <a:t>homeowners association </a:t>
            </a:r>
            <a:r>
              <a:rPr lang="en-US" sz="3200">
                <a:solidFill>
                  <a:srgbClr val="000000"/>
                </a:solidFill>
                <a:latin typeface="+mj-lt"/>
              </a:rPr>
              <a:t>and are </a:t>
            </a:r>
            <a:r>
              <a:rPr lang="en-US" sz="3200" b="1">
                <a:solidFill>
                  <a:srgbClr val="000000"/>
                </a:solidFill>
                <a:latin typeface="+mj-lt"/>
              </a:rPr>
              <a:t>not authorized</a:t>
            </a:r>
            <a:r>
              <a:rPr lang="en-US" sz="3200">
                <a:solidFill>
                  <a:srgbClr val="000000"/>
                </a:solidFill>
                <a:latin typeface="+mj-lt"/>
              </a:rPr>
              <a:t> to make changes at their residence</a:t>
            </a:r>
            <a:endParaRPr lang="en-US" sz="3200">
              <a:solidFill>
                <a:srgbClr val="000000"/>
              </a:solidFill>
              <a:latin typeface="+mj-lt"/>
              <a:ea typeface="Calibri"/>
              <a:cs typeface="Calibri"/>
            </a:endParaRPr>
          </a:p>
          <a:p>
            <a:pPr marL="1716405" lvl="2" indent="-457200">
              <a:lnSpc>
                <a:spcPct val="150000"/>
              </a:lnSpc>
              <a:buFont typeface="Arial" panose="020B0604020202020204" pitchFamily="34" charset="0"/>
              <a:buChar char="•"/>
            </a:pPr>
            <a:r>
              <a:rPr lang="en-US" sz="2800" b="1">
                <a:solidFill>
                  <a:srgbClr val="000000"/>
                </a:solidFill>
                <a:latin typeface="+mj-lt"/>
              </a:rPr>
              <a:t>21%</a:t>
            </a:r>
            <a:r>
              <a:rPr lang="en-US" sz="2800">
                <a:solidFill>
                  <a:srgbClr val="000000"/>
                </a:solidFill>
                <a:latin typeface="+mj-lt"/>
              </a:rPr>
              <a:t> said adding an </a:t>
            </a:r>
            <a:r>
              <a:rPr lang="en-US" sz="2800" b="1">
                <a:solidFill>
                  <a:srgbClr val="000000"/>
                </a:solidFill>
                <a:latin typeface="+mj-lt"/>
              </a:rPr>
              <a:t>outlet</a:t>
            </a:r>
            <a:r>
              <a:rPr lang="en-US" sz="2800">
                <a:solidFill>
                  <a:srgbClr val="000000"/>
                </a:solidFill>
                <a:latin typeface="+mj-lt"/>
              </a:rPr>
              <a:t> or </a:t>
            </a:r>
            <a:r>
              <a:rPr lang="en-US" sz="2800" b="1">
                <a:solidFill>
                  <a:srgbClr val="000000"/>
                </a:solidFill>
                <a:latin typeface="+mj-lt"/>
              </a:rPr>
              <a:t>charging station </a:t>
            </a:r>
            <a:r>
              <a:rPr lang="en-US" sz="2800">
                <a:solidFill>
                  <a:srgbClr val="000000"/>
                </a:solidFill>
                <a:latin typeface="+mj-lt"/>
              </a:rPr>
              <a:t>would be </a:t>
            </a:r>
            <a:r>
              <a:rPr lang="en-US" sz="2800" b="1">
                <a:solidFill>
                  <a:srgbClr val="000000"/>
                </a:solidFill>
                <a:latin typeface="+mj-lt"/>
              </a:rPr>
              <a:t>too expensive</a:t>
            </a:r>
            <a:endParaRPr lang="en-US" sz="2800" b="1">
              <a:solidFill>
                <a:srgbClr val="000000"/>
              </a:solidFill>
              <a:latin typeface="+mj-lt"/>
              <a:ea typeface="Calibri" panose="020F0502020204030204"/>
              <a:cs typeface="Calibri" panose="020F0502020204030204"/>
            </a:endParaRPr>
          </a:p>
          <a:p>
            <a:pPr marL="1716405" lvl="2" indent="-457200">
              <a:lnSpc>
                <a:spcPct val="150000"/>
              </a:lnSpc>
              <a:buFont typeface="Arial" panose="020B0604020202020204" pitchFamily="34" charset="0"/>
              <a:buChar char="•"/>
            </a:pPr>
            <a:r>
              <a:rPr lang="en-US" sz="2800" b="1">
                <a:solidFill>
                  <a:srgbClr val="000000"/>
                </a:solidFill>
                <a:latin typeface="+mj-lt"/>
              </a:rPr>
              <a:t>15%</a:t>
            </a:r>
            <a:r>
              <a:rPr lang="en-US" sz="2800">
                <a:solidFill>
                  <a:srgbClr val="000000"/>
                </a:solidFill>
                <a:latin typeface="+mj-lt"/>
              </a:rPr>
              <a:t> said it would be </a:t>
            </a:r>
            <a:r>
              <a:rPr lang="en-US" sz="2800" b="1">
                <a:solidFill>
                  <a:srgbClr val="000000"/>
                </a:solidFill>
                <a:latin typeface="+mj-lt"/>
              </a:rPr>
              <a:t>too complicated</a:t>
            </a:r>
            <a:endParaRPr lang="en-US" sz="2800" b="1">
              <a:solidFill>
                <a:srgbClr val="000000"/>
              </a:solidFill>
              <a:latin typeface="+mj-lt"/>
              <a:ea typeface="Calibri" panose="020F0502020204030204"/>
              <a:cs typeface="Calibri" panose="020F0502020204030204"/>
            </a:endParaRPr>
          </a:p>
          <a:p>
            <a:pPr marL="344805" lvl="1">
              <a:lnSpc>
                <a:spcPct val="150000"/>
              </a:lnSpc>
            </a:pPr>
            <a:endParaRPr lang="en-US" sz="3198">
              <a:solidFill>
                <a:srgbClr val="000000"/>
              </a:solidFill>
              <a:latin typeface="+mj-lt"/>
              <a:ea typeface="Calibri" panose="020F0502020204030204"/>
              <a:cs typeface="Calibri" panose="020F0502020204030204"/>
            </a:endParaRPr>
          </a:p>
          <a:p>
            <a:pPr marL="344805" lvl="1">
              <a:lnSpc>
                <a:spcPct val="150000"/>
              </a:lnSpc>
            </a:pPr>
            <a:r>
              <a:rPr lang="en-US">
                <a:solidFill>
                  <a:srgbClr val="000000"/>
                </a:solidFill>
                <a:latin typeface="+mj-lt"/>
              </a:rPr>
              <a:t>As </a:t>
            </a:r>
            <a:r>
              <a:rPr lang="en-US" b="1">
                <a:solidFill>
                  <a:srgbClr val="000000"/>
                </a:solidFill>
                <a:latin typeface="+mj-lt"/>
              </a:rPr>
              <a:t>more EV charging </a:t>
            </a:r>
            <a:r>
              <a:rPr lang="en-US">
                <a:solidFill>
                  <a:srgbClr val="000000"/>
                </a:solidFill>
                <a:latin typeface="+mj-lt"/>
              </a:rPr>
              <a:t>becomes available, </a:t>
            </a:r>
            <a:r>
              <a:rPr lang="en-US" b="1">
                <a:solidFill>
                  <a:srgbClr val="000000"/>
                </a:solidFill>
                <a:latin typeface="+mj-lt"/>
              </a:rPr>
              <a:t>EV adoption </a:t>
            </a:r>
            <a:r>
              <a:rPr lang="en-US">
                <a:solidFill>
                  <a:srgbClr val="000000"/>
                </a:solidFill>
                <a:latin typeface="+mj-lt"/>
              </a:rPr>
              <a:t>may</a:t>
            </a:r>
            <a:r>
              <a:rPr lang="en-US" b="1">
                <a:solidFill>
                  <a:srgbClr val="000000"/>
                </a:solidFill>
                <a:latin typeface="+mj-lt"/>
              </a:rPr>
              <a:t> </a:t>
            </a:r>
            <a:r>
              <a:rPr lang="en-US">
                <a:solidFill>
                  <a:srgbClr val="000000"/>
                </a:solidFill>
                <a:latin typeface="+mj-lt"/>
              </a:rPr>
              <a:t>further </a:t>
            </a:r>
            <a:r>
              <a:rPr lang="en-US" b="1">
                <a:solidFill>
                  <a:srgbClr val="000000"/>
                </a:solidFill>
                <a:latin typeface="+mj-lt"/>
              </a:rPr>
              <a:t>increase</a:t>
            </a:r>
            <a:r>
              <a:rPr lang="en-US">
                <a:solidFill>
                  <a:srgbClr val="000000"/>
                </a:solidFill>
                <a:latin typeface="+mj-lt"/>
              </a:rPr>
              <a:t>**</a:t>
            </a:r>
            <a:endParaRPr lang="en-US" sz="3198" b="1">
              <a:solidFill>
                <a:srgbClr val="000000"/>
              </a:solidFill>
              <a:latin typeface="+mj-lt"/>
              <a:ea typeface="Calibri" panose="020F0502020204030204"/>
              <a:cs typeface="Calibri" panose="020F0502020204030204"/>
            </a:endParaRPr>
          </a:p>
        </p:txBody>
      </p:sp>
      <p:sp>
        <p:nvSpPr>
          <p:cNvPr id="4" name="TextBox 4"/>
          <p:cNvSpPr txBox="1"/>
          <p:nvPr/>
        </p:nvSpPr>
        <p:spPr>
          <a:xfrm>
            <a:off x="1092540" y="830947"/>
            <a:ext cx="17036433" cy="944041"/>
          </a:xfrm>
          <a:prstGeom prst="rect">
            <a:avLst/>
          </a:prstGeom>
        </p:spPr>
        <p:txBody>
          <a:bodyPr wrap="square" lIns="0" tIns="0" rIns="0" bIns="0" rtlCol="0" anchor="t">
            <a:spAutoFit/>
          </a:bodyPr>
          <a:lstStyle/>
          <a:p>
            <a:pPr>
              <a:lnSpc>
                <a:spcPts val="7551"/>
              </a:lnSpc>
              <a:spcBef>
                <a:spcPct val="0"/>
              </a:spcBef>
            </a:pPr>
            <a:r>
              <a:rPr lang="en-US" sz="6293">
                <a:solidFill>
                  <a:srgbClr val="000000"/>
                </a:solidFill>
              </a:rPr>
              <a:t>Energy – Electric Vehicle Infrastructure​</a:t>
            </a:r>
          </a:p>
        </p:txBody>
      </p:sp>
      <p:sp>
        <p:nvSpPr>
          <p:cNvPr id="5" name="AutoShape 5"/>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sp>
        <p:nvSpPr>
          <p:cNvPr id="7" name="TextBox 6">
            <a:extLst>
              <a:ext uri="{FF2B5EF4-FFF2-40B4-BE49-F238E27FC236}">
                <a16:creationId xmlns:a16="http://schemas.microsoft.com/office/drawing/2014/main" id="{5795F2DA-73A1-3D96-94FF-2E85BEF798B4}"/>
              </a:ext>
            </a:extLst>
          </p:cNvPr>
          <p:cNvSpPr txBox="1"/>
          <p:nvPr/>
        </p:nvSpPr>
        <p:spPr>
          <a:xfrm>
            <a:off x="10868441" y="12329236"/>
            <a:ext cx="12190342" cy="1015663"/>
          </a:xfrm>
          <a:prstGeom prst="rect">
            <a:avLst/>
          </a:prstGeom>
          <a:noFill/>
        </p:spPr>
        <p:txBody>
          <a:bodyPr wrap="square">
            <a:spAutoFit/>
          </a:bodyPr>
          <a:lstStyle/>
          <a:p>
            <a:r>
              <a:rPr lang="en-US" sz="2000"/>
              <a:t>* Alvarez, F. (2023) </a:t>
            </a:r>
            <a:r>
              <a:rPr lang="en-US" sz="2000">
                <a:hlinkClick r:id="rId2"/>
              </a:rPr>
              <a:t>“Incentives, Resources Guides can Expand Access to EV Charging”</a:t>
            </a:r>
            <a:br>
              <a:rPr lang="en-US" sz="2000"/>
            </a:br>
            <a:r>
              <a:rPr lang="en-US" sz="2000"/>
              <a:t>**Okoma, M. (2023)</a:t>
            </a:r>
            <a:r>
              <a:rPr lang="en-US" sz="2000">
                <a:hlinkClick r:id="rId3"/>
              </a:rPr>
              <a:t>“The impact of Electric Vehicle Charging Stations on Light Duty Electric Vehicle adoption and rebates California” </a:t>
            </a:r>
            <a:endParaRPr lang="en-US" sz="2000"/>
          </a:p>
        </p:txBody>
      </p:sp>
      <p:graphicFrame>
        <p:nvGraphicFramePr>
          <p:cNvPr id="8" name="Object 7">
            <a:extLst>
              <a:ext uri="{FF2B5EF4-FFF2-40B4-BE49-F238E27FC236}">
                <a16:creationId xmlns:a16="http://schemas.microsoft.com/office/drawing/2014/main" id="{87309031-62C9-92FA-8DF4-5265DAE01C04}"/>
              </a:ext>
            </a:extLst>
          </p:cNvPr>
          <p:cNvGraphicFramePr>
            <a:graphicFrameLocks noChangeAspect="1"/>
          </p:cNvGraphicFramePr>
          <p:nvPr>
            <p:extLst>
              <p:ext uri="{D42A27DB-BD31-4B8C-83A1-F6EECF244321}">
                <p14:modId xmlns:p14="http://schemas.microsoft.com/office/powerpoint/2010/main" val="954326741"/>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4" imgW="6552904" imgH="6718081" progId="Acrobat.Document.2020">
                  <p:embed/>
                </p:oleObj>
              </mc:Choice>
              <mc:Fallback>
                <p:oleObj name="Acrobat Document" r:id="rId4" imgW="6552904" imgH="6718081" progId="Acrobat.Document.2020">
                  <p:embed/>
                  <p:pic>
                    <p:nvPicPr>
                      <p:cNvPr id="8" name="Object 7">
                        <a:extLst>
                          <a:ext uri="{FF2B5EF4-FFF2-40B4-BE49-F238E27FC236}">
                            <a16:creationId xmlns:a16="http://schemas.microsoft.com/office/drawing/2014/main" id="{87309031-62C9-92FA-8DF4-5265DAE01C04}"/>
                          </a:ext>
                        </a:extLst>
                      </p:cNvPr>
                      <p:cNvPicPr/>
                      <p:nvPr/>
                    </p:nvPicPr>
                    <p:blipFill>
                      <a:blip r:embed="rId5"/>
                      <a:stretch>
                        <a:fillRect/>
                      </a:stretch>
                    </p:blipFill>
                    <p:spPr>
                      <a:xfrm>
                        <a:off x="3669057" y="11846452"/>
                        <a:ext cx="1598682" cy="1638958"/>
                      </a:xfrm>
                      <a:prstGeom prst="rect">
                        <a:avLst/>
                      </a:prstGeom>
                    </p:spPr>
                  </p:pic>
                </p:oleObj>
              </mc:Fallback>
            </mc:AlternateContent>
          </a:graphicData>
        </a:graphic>
      </p:graphicFrame>
      <p:sp>
        <p:nvSpPr>
          <p:cNvPr id="9" name="Slide Number Placeholder 3">
            <a:extLst>
              <a:ext uri="{FF2B5EF4-FFF2-40B4-BE49-F238E27FC236}">
                <a16:creationId xmlns:a16="http://schemas.microsoft.com/office/drawing/2014/main" id="{8C982155-67B8-6550-6371-706D25E2C9D5}"/>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23</a:t>
            </a:fld>
            <a:endParaRPr lang="en-US"/>
          </a:p>
        </p:txBody>
      </p:sp>
    </p:spTree>
    <p:extLst>
      <p:ext uri="{BB962C8B-B14F-4D97-AF65-F5344CB8AC3E}">
        <p14:creationId xmlns:p14="http://schemas.microsoft.com/office/powerpoint/2010/main" val="396056550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1" y="830947"/>
            <a:ext cx="17618728" cy="941091"/>
          </a:xfrm>
          <a:prstGeom prst="rect">
            <a:avLst/>
          </a:prstGeom>
        </p:spPr>
        <p:txBody>
          <a:bodyPr lIns="0" tIns="0" rIns="0" bIns="0" rtlCol="0" anchor="t">
            <a:spAutoFit/>
          </a:bodyPr>
          <a:lstStyle/>
          <a:p>
            <a:pPr>
              <a:lnSpc>
                <a:spcPts val="7551"/>
              </a:lnSpc>
              <a:spcBef>
                <a:spcPct val="0"/>
              </a:spcBef>
            </a:pPr>
            <a:r>
              <a:rPr lang="en-US" sz="6293">
                <a:solidFill>
                  <a:srgbClr val="000000"/>
                </a:solidFill>
              </a:rPr>
              <a:t>Energy – Clean Energy Jobs</a:t>
            </a:r>
            <a:r>
              <a:rPr lang="en-US" sz="6293">
                <a:solidFill>
                  <a:srgbClr val="000000"/>
                </a:solidFill>
                <a:latin typeface="Montserrat Bold"/>
              </a:rPr>
              <a:t>​</a:t>
            </a:r>
          </a:p>
        </p:txBody>
      </p:sp>
      <p:sp>
        <p:nvSpPr>
          <p:cNvPr id="4" name="TextBox 4"/>
          <p:cNvSpPr txBox="1"/>
          <p:nvPr/>
        </p:nvSpPr>
        <p:spPr>
          <a:xfrm>
            <a:off x="575431" y="5718629"/>
            <a:ext cx="22551268" cy="4231928"/>
          </a:xfrm>
          <a:prstGeom prst="rect">
            <a:avLst/>
          </a:prstGeom>
        </p:spPr>
        <p:txBody>
          <a:bodyPr wrap="square" lIns="0" tIns="0" rIns="0" bIns="0" rtlCol="0" anchor="t">
            <a:spAutoFit/>
          </a:bodyPr>
          <a:lstStyle/>
          <a:p>
            <a:pPr marL="1719580" lvl="3">
              <a:lnSpc>
                <a:spcPts val="3359"/>
              </a:lnSpc>
            </a:pPr>
            <a:endParaRPr lang="en-US" sz="2799">
              <a:solidFill>
                <a:srgbClr val="000000"/>
              </a:solidFill>
              <a:latin typeface="+mj-lt"/>
              <a:ea typeface="Calibri" panose="020F0502020204030204"/>
              <a:cs typeface="Calibri" panose="020F0502020204030204"/>
            </a:endParaRPr>
          </a:p>
          <a:p>
            <a:pPr marL="374015" lvl="1">
              <a:lnSpc>
                <a:spcPts val="4159"/>
              </a:lnSpc>
            </a:pPr>
            <a:r>
              <a:rPr lang="en-US">
                <a:solidFill>
                  <a:srgbClr val="000000"/>
                </a:solidFill>
                <a:latin typeface="+mj-lt"/>
              </a:rPr>
              <a:t>Inland SoCal has </a:t>
            </a:r>
            <a:r>
              <a:rPr lang="en-US" b="1">
                <a:solidFill>
                  <a:srgbClr val="000000"/>
                </a:solidFill>
                <a:latin typeface="+mj-lt"/>
              </a:rPr>
              <a:t>high rate </a:t>
            </a:r>
            <a:r>
              <a:rPr lang="en-US">
                <a:solidFill>
                  <a:srgbClr val="000000"/>
                </a:solidFill>
                <a:latin typeface="+mj-lt"/>
              </a:rPr>
              <a:t>of clean energy employment - </a:t>
            </a:r>
            <a:r>
              <a:rPr lang="en-US" b="1">
                <a:solidFill>
                  <a:srgbClr val="000000"/>
                </a:solidFill>
                <a:latin typeface="+mj-lt"/>
              </a:rPr>
              <a:t>42,574 jobs </a:t>
            </a:r>
            <a:br>
              <a:rPr lang="en-US" b="1">
                <a:solidFill>
                  <a:srgbClr val="000000"/>
                </a:solidFill>
                <a:latin typeface="+mj-lt"/>
              </a:rPr>
            </a:br>
            <a:r>
              <a:rPr lang="en-US">
                <a:solidFill>
                  <a:srgbClr val="000000"/>
                </a:solidFill>
                <a:latin typeface="+mj-lt"/>
              </a:rPr>
              <a:t>(54.2% of all renewable and nonrenewable energy jobs)</a:t>
            </a:r>
            <a:endParaRPr lang="en-US">
              <a:solidFill>
                <a:srgbClr val="000000"/>
              </a:solidFill>
              <a:latin typeface="+mj-lt"/>
              <a:ea typeface="Calibri"/>
              <a:cs typeface="Calibri"/>
            </a:endParaRPr>
          </a:p>
          <a:p>
            <a:pPr marL="1263015" lvl="2" indent="-457200">
              <a:lnSpc>
                <a:spcPts val="3359"/>
              </a:lnSpc>
              <a:buFont typeface="Arial" panose="020B0604020202020204" pitchFamily="34" charset="0"/>
              <a:buChar char="•"/>
            </a:pPr>
            <a:r>
              <a:rPr lang="en-US" sz="2400">
                <a:solidFill>
                  <a:srgbClr val="000000"/>
                </a:solidFill>
                <a:latin typeface="+mj-lt"/>
              </a:rPr>
              <a:t>Riverside County - 7th in the state, 15th in the nation </a:t>
            </a:r>
          </a:p>
          <a:p>
            <a:pPr marL="1263015" lvl="2" indent="-457200">
              <a:lnSpc>
                <a:spcPts val="3359"/>
              </a:lnSpc>
              <a:buFont typeface="Arial" panose="020B0604020202020204" pitchFamily="34" charset="0"/>
              <a:buChar char="•"/>
            </a:pPr>
            <a:r>
              <a:rPr lang="en-US" sz="2400">
                <a:solidFill>
                  <a:srgbClr val="000000"/>
                </a:solidFill>
                <a:latin typeface="+mj-lt"/>
              </a:rPr>
              <a:t>San Bernardino County - 9th in the state, 28th in the nation</a:t>
            </a:r>
            <a:endParaRPr lang="en-US" sz="2400">
              <a:solidFill>
                <a:srgbClr val="000000"/>
              </a:solidFill>
              <a:latin typeface="+mj-lt"/>
              <a:ea typeface="Calibri"/>
              <a:cs typeface="Calibri"/>
            </a:endParaRPr>
          </a:p>
          <a:p>
            <a:pPr marL="1263015" lvl="2" indent="-457200">
              <a:lnSpc>
                <a:spcPts val="3359"/>
              </a:lnSpc>
              <a:buFont typeface="Arial" panose="020B0604020202020204" pitchFamily="34" charset="0"/>
              <a:buChar char="•"/>
            </a:pPr>
            <a:r>
              <a:rPr lang="en-US" sz="2400">
                <a:solidFill>
                  <a:srgbClr val="000000"/>
                </a:solidFill>
                <a:latin typeface="+mj-lt"/>
              </a:rPr>
              <a:t>Of these jobs, 52.5% are associated with energy efficiency and 22% with renewable energy</a:t>
            </a:r>
            <a:endParaRPr lang="en-US" sz="2400">
              <a:solidFill>
                <a:srgbClr val="000000"/>
              </a:solidFill>
              <a:latin typeface="+mj-lt"/>
              <a:ea typeface="Calibri"/>
              <a:cs typeface="Calibri"/>
            </a:endParaRPr>
          </a:p>
          <a:p>
            <a:pPr>
              <a:lnSpc>
                <a:spcPts val="3359"/>
              </a:lnSpc>
            </a:pPr>
            <a:endParaRPr lang="en-US" sz="2799">
              <a:solidFill>
                <a:srgbClr val="000000"/>
              </a:solidFill>
              <a:latin typeface="+mj-lt"/>
            </a:endParaRPr>
          </a:p>
          <a:p>
            <a:pPr>
              <a:lnSpc>
                <a:spcPts val="3359"/>
              </a:lnSpc>
            </a:pPr>
            <a:endParaRPr lang="en-US" sz="2799">
              <a:solidFill>
                <a:srgbClr val="000000"/>
              </a:solidFill>
              <a:latin typeface="+mj-lt"/>
            </a:endParaRPr>
          </a:p>
          <a:p>
            <a:pPr marL="374015" lvl="1">
              <a:lnSpc>
                <a:spcPts val="4159"/>
              </a:lnSpc>
            </a:pPr>
            <a:r>
              <a:rPr lang="en-US">
                <a:solidFill>
                  <a:srgbClr val="000000"/>
                </a:solidFill>
                <a:latin typeface="+mj-lt"/>
              </a:rPr>
              <a:t>Southern California has </a:t>
            </a:r>
            <a:r>
              <a:rPr lang="en-US" b="1">
                <a:solidFill>
                  <a:srgbClr val="000000"/>
                </a:solidFill>
                <a:latin typeface="+mj-lt"/>
              </a:rPr>
              <a:t>7 programs </a:t>
            </a:r>
            <a:r>
              <a:rPr lang="en-US">
                <a:solidFill>
                  <a:srgbClr val="000000"/>
                </a:solidFill>
                <a:latin typeface="+mj-lt"/>
              </a:rPr>
              <a:t>dedicated to </a:t>
            </a:r>
            <a:r>
              <a:rPr lang="en-US" b="1">
                <a:solidFill>
                  <a:srgbClr val="000000"/>
                </a:solidFill>
                <a:latin typeface="+mj-lt"/>
              </a:rPr>
              <a:t>green energy jobs training</a:t>
            </a:r>
            <a:endParaRPr lang="en-US" b="1">
              <a:solidFill>
                <a:srgbClr val="000000"/>
              </a:solidFill>
              <a:latin typeface="+mj-lt"/>
              <a:ea typeface="Calibri"/>
              <a:cs typeface="Calibri"/>
            </a:endParaRPr>
          </a:p>
        </p:txBody>
      </p:sp>
      <p:sp>
        <p:nvSpPr>
          <p:cNvPr id="5" name="AutoShape 5"/>
          <p:cNvSpPr/>
          <p:nvPr/>
        </p:nvSpPr>
        <p:spPr>
          <a:xfrm flipV="1">
            <a:off x="914167" y="2123072"/>
            <a:ext cx="2143419" cy="0"/>
          </a:xfrm>
          <a:prstGeom prst="line">
            <a:avLst/>
          </a:prstGeom>
          <a:ln w="38100" cap="flat">
            <a:solidFill>
              <a:srgbClr val="3064BE"/>
            </a:solidFill>
            <a:prstDash val="solid"/>
            <a:headEnd type="none" w="sm" len="sm"/>
            <a:tailEnd type="none" w="sm" len="sm"/>
          </a:ln>
        </p:spPr>
        <p:txBody>
          <a:bodyPr/>
          <a:lstStyle/>
          <a:p>
            <a:endParaRPr lang="en-US" sz="4799"/>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graphicFrame>
        <p:nvGraphicFramePr>
          <p:cNvPr id="7" name="Object 6">
            <a:extLst>
              <a:ext uri="{FF2B5EF4-FFF2-40B4-BE49-F238E27FC236}">
                <a16:creationId xmlns:a16="http://schemas.microsoft.com/office/drawing/2014/main" id="{912A5979-46E9-122D-E7FB-0464572835EB}"/>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7" name="Object 6">
                        <a:extLst>
                          <a:ext uri="{FF2B5EF4-FFF2-40B4-BE49-F238E27FC236}">
                            <a16:creationId xmlns:a16="http://schemas.microsoft.com/office/drawing/2014/main" id="{912A5979-46E9-122D-E7FB-0464572835EB}"/>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8" name="Slide Number Placeholder 3">
            <a:extLst>
              <a:ext uri="{FF2B5EF4-FFF2-40B4-BE49-F238E27FC236}">
                <a16:creationId xmlns:a16="http://schemas.microsoft.com/office/drawing/2014/main" id="{3DB7F689-0E4F-B9F1-7119-957D67DF5271}"/>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24</a:t>
            </a:fld>
            <a:endParaRPr lang="en-US"/>
          </a:p>
        </p:txBody>
      </p:sp>
      <p:sp>
        <p:nvSpPr>
          <p:cNvPr id="2" name="TextBox 1">
            <a:extLst>
              <a:ext uri="{FF2B5EF4-FFF2-40B4-BE49-F238E27FC236}">
                <a16:creationId xmlns:a16="http://schemas.microsoft.com/office/drawing/2014/main" id="{F13B3B90-3A64-0C30-84CE-31C8F1C6806F}"/>
              </a:ext>
            </a:extLst>
          </p:cNvPr>
          <p:cNvSpPr txBox="1"/>
          <p:nvPr/>
        </p:nvSpPr>
        <p:spPr>
          <a:xfrm>
            <a:off x="2449857" y="4099830"/>
            <a:ext cx="2438400" cy="1384995"/>
          </a:xfrm>
          <a:prstGeom prst="rect">
            <a:avLst/>
          </a:prstGeom>
          <a:solidFill>
            <a:schemeClr val="accent1"/>
          </a:solidFill>
        </p:spPr>
        <p:txBody>
          <a:bodyPr wrap="square" rtlCol="0">
            <a:spAutoFit/>
          </a:bodyPr>
          <a:lstStyle/>
          <a:p>
            <a:pPr algn="ctr"/>
            <a:r>
              <a:rPr lang="en-US"/>
              <a:t>&gt;$25/hr.</a:t>
            </a:r>
          </a:p>
          <a:p>
            <a:pPr algn="ctr"/>
            <a:r>
              <a:rPr lang="en-US" sz="2400"/>
              <a:t>Wind and grid modernization</a:t>
            </a:r>
          </a:p>
        </p:txBody>
      </p:sp>
      <p:sp>
        <p:nvSpPr>
          <p:cNvPr id="9" name="TextBox 8">
            <a:extLst>
              <a:ext uri="{FF2B5EF4-FFF2-40B4-BE49-F238E27FC236}">
                <a16:creationId xmlns:a16="http://schemas.microsoft.com/office/drawing/2014/main" id="{FA665AF6-3551-3421-1BEB-978C958FCCD0}"/>
              </a:ext>
            </a:extLst>
          </p:cNvPr>
          <p:cNvSpPr txBox="1"/>
          <p:nvPr/>
        </p:nvSpPr>
        <p:spPr>
          <a:xfrm>
            <a:off x="6520578" y="4099830"/>
            <a:ext cx="2438400" cy="1384995"/>
          </a:xfrm>
          <a:prstGeom prst="rect">
            <a:avLst/>
          </a:prstGeom>
          <a:solidFill>
            <a:schemeClr val="accent1"/>
          </a:solidFill>
        </p:spPr>
        <p:txBody>
          <a:bodyPr wrap="square" rtlCol="0">
            <a:spAutoFit/>
          </a:bodyPr>
          <a:lstStyle/>
          <a:p>
            <a:pPr algn="ctr"/>
            <a:r>
              <a:rPr lang="en-US"/>
              <a:t>$24.48/hr.</a:t>
            </a:r>
          </a:p>
          <a:p>
            <a:pPr algn="ctr"/>
            <a:r>
              <a:rPr lang="en-US" sz="2400"/>
              <a:t>Solar energy workers </a:t>
            </a:r>
          </a:p>
        </p:txBody>
      </p:sp>
      <p:sp>
        <p:nvSpPr>
          <p:cNvPr id="10" name="TextBox 9">
            <a:extLst>
              <a:ext uri="{FF2B5EF4-FFF2-40B4-BE49-F238E27FC236}">
                <a16:creationId xmlns:a16="http://schemas.microsoft.com/office/drawing/2014/main" id="{04CCBB3B-2E69-768A-0D44-4C8CBDB8346F}"/>
              </a:ext>
            </a:extLst>
          </p:cNvPr>
          <p:cNvSpPr txBox="1"/>
          <p:nvPr/>
        </p:nvSpPr>
        <p:spPr>
          <a:xfrm>
            <a:off x="10591299" y="4099830"/>
            <a:ext cx="2438400" cy="1384995"/>
          </a:xfrm>
          <a:prstGeom prst="rect">
            <a:avLst/>
          </a:prstGeom>
          <a:solidFill>
            <a:schemeClr val="accent1"/>
          </a:solidFill>
        </p:spPr>
        <p:txBody>
          <a:bodyPr wrap="square" lIns="91440" tIns="45720" rIns="91440" bIns="45720" rtlCol="0" anchor="t">
            <a:spAutoFit/>
          </a:bodyPr>
          <a:lstStyle/>
          <a:p>
            <a:pPr algn="ctr"/>
            <a:r>
              <a:rPr lang="en-US"/>
              <a:t>$24.44/hr.</a:t>
            </a:r>
          </a:p>
          <a:p>
            <a:pPr algn="ctr"/>
            <a:r>
              <a:rPr lang="en-US" sz="2400"/>
              <a:t>Energy </a:t>
            </a:r>
            <a:endParaRPr lang="en-US" sz="2400">
              <a:ea typeface="Calibri Light"/>
              <a:cs typeface="Calibri Light"/>
            </a:endParaRPr>
          </a:p>
          <a:p>
            <a:pPr algn="ctr"/>
            <a:r>
              <a:rPr lang="en-US" sz="2400"/>
              <a:t>efficiency</a:t>
            </a:r>
          </a:p>
        </p:txBody>
      </p:sp>
      <p:sp>
        <p:nvSpPr>
          <p:cNvPr id="11" name="TextBox 10">
            <a:extLst>
              <a:ext uri="{FF2B5EF4-FFF2-40B4-BE49-F238E27FC236}">
                <a16:creationId xmlns:a16="http://schemas.microsoft.com/office/drawing/2014/main" id="{AB7C04D4-EB09-580F-3B18-39AAC67FA41A}"/>
              </a:ext>
            </a:extLst>
          </p:cNvPr>
          <p:cNvSpPr txBox="1"/>
          <p:nvPr/>
        </p:nvSpPr>
        <p:spPr>
          <a:xfrm>
            <a:off x="14662021" y="4099830"/>
            <a:ext cx="3160782" cy="1384995"/>
          </a:xfrm>
          <a:prstGeom prst="rect">
            <a:avLst/>
          </a:prstGeom>
          <a:solidFill>
            <a:schemeClr val="accent3"/>
          </a:solidFill>
        </p:spPr>
        <p:txBody>
          <a:bodyPr wrap="square" rtlCol="0">
            <a:spAutoFit/>
          </a:bodyPr>
          <a:lstStyle/>
          <a:p>
            <a:pPr algn="ctr"/>
            <a:r>
              <a:rPr lang="en-US"/>
              <a:t>$24.37/hr.</a:t>
            </a:r>
          </a:p>
          <a:p>
            <a:pPr algn="ctr"/>
            <a:r>
              <a:rPr lang="en-US" sz="2400"/>
              <a:t>Coal, natural gas and petroleum fuels pay less</a:t>
            </a:r>
          </a:p>
        </p:txBody>
      </p:sp>
      <p:sp>
        <p:nvSpPr>
          <p:cNvPr id="12" name="TextBox 11">
            <a:extLst>
              <a:ext uri="{FF2B5EF4-FFF2-40B4-BE49-F238E27FC236}">
                <a16:creationId xmlns:a16="http://schemas.microsoft.com/office/drawing/2014/main" id="{2414E655-12DD-5B14-C772-56822507C50D}"/>
              </a:ext>
            </a:extLst>
          </p:cNvPr>
          <p:cNvSpPr txBox="1"/>
          <p:nvPr/>
        </p:nvSpPr>
        <p:spPr>
          <a:xfrm>
            <a:off x="17956658" y="10184361"/>
            <a:ext cx="2959100" cy="1938992"/>
          </a:xfrm>
          <a:prstGeom prst="rect">
            <a:avLst/>
          </a:prstGeom>
          <a:solidFill>
            <a:schemeClr val="accent1"/>
          </a:solidFill>
        </p:spPr>
        <p:txBody>
          <a:bodyPr wrap="square" rtlCol="0">
            <a:spAutoFit/>
          </a:bodyPr>
          <a:lstStyle/>
          <a:p>
            <a:pPr algn="ctr"/>
            <a:r>
              <a:rPr lang="en-US" sz="2400">
                <a:solidFill>
                  <a:srgbClr val="000000"/>
                </a:solidFill>
                <a:latin typeface="+mj-lt"/>
              </a:rPr>
              <a:t>Southern California Regional Energy Network (</a:t>
            </a:r>
            <a:r>
              <a:rPr lang="en-US" sz="2400" err="1">
                <a:solidFill>
                  <a:srgbClr val="000000"/>
                </a:solidFill>
                <a:latin typeface="+mj-lt"/>
              </a:rPr>
              <a:t>SoCalREN</a:t>
            </a:r>
            <a:r>
              <a:rPr lang="en-US" sz="2400">
                <a:solidFill>
                  <a:srgbClr val="000000"/>
                </a:solidFill>
                <a:latin typeface="+mj-lt"/>
              </a:rPr>
              <a:t>) Workforce Education and Training Program</a:t>
            </a:r>
            <a:endParaRPr lang="en-US" sz="2400"/>
          </a:p>
        </p:txBody>
      </p:sp>
      <p:sp>
        <p:nvSpPr>
          <p:cNvPr id="13" name="TextBox 12">
            <a:extLst>
              <a:ext uri="{FF2B5EF4-FFF2-40B4-BE49-F238E27FC236}">
                <a16:creationId xmlns:a16="http://schemas.microsoft.com/office/drawing/2014/main" id="{C0146572-91AC-0AD1-4C7E-BA7138399BAF}"/>
              </a:ext>
            </a:extLst>
          </p:cNvPr>
          <p:cNvSpPr txBox="1"/>
          <p:nvPr/>
        </p:nvSpPr>
        <p:spPr>
          <a:xfrm>
            <a:off x="8511343" y="10184361"/>
            <a:ext cx="2959098" cy="1569660"/>
          </a:xfrm>
          <a:prstGeom prst="rect">
            <a:avLst/>
          </a:prstGeom>
          <a:solidFill>
            <a:schemeClr val="accent1"/>
          </a:solidFill>
        </p:spPr>
        <p:txBody>
          <a:bodyPr wrap="square" rtlCol="0">
            <a:spAutoFit/>
          </a:bodyPr>
          <a:lstStyle/>
          <a:p>
            <a:pPr algn="ctr"/>
            <a:r>
              <a:rPr lang="en-US" sz="2400">
                <a:solidFill>
                  <a:srgbClr val="000000"/>
                </a:solidFill>
                <a:latin typeface="+mj-lt"/>
              </a:rPr>
              <a:t>Pre-Apprenticeship Training Programs Riverside and San Bernardino Counties </a:t>
            </a:r>
          </a:p>
        </p:txBody>
      </p:sp>
      <p:sp>
        <p:nvSpPr>
          <p:cNvPr id="14" name="TextBox 13">
            <a:extLst>
              <a:ext uri="{FF2B5EF4-FFF2-40B4-BE49-F238E27FC236}">
                <a16:creationId xmlns:a16="http://schemas.microsoft.com/office/drawing/2014/main" id="{B725E978-2E71-1AD2-5283-1C4BB38BCA2B}"/>
              </a:ext>
            </a:extLst>
          </p:cNvPr>
          <p:cNvSpPr txBox="1"/>
          <p:nvPr/>
        </p:nvSpPr>
        <p:spPr>
          <a:xfrm>
            <a:off x="4405816" y="10184361"/>
            <a:ext cx="3619369" cy="1200329"/>
          </a:xfrm>
          <a:prstGeom prst="rect">
            <a:avLst/>
          </a:prstGeom>
          <a:solidFill>
            <a:schemeClr val="accent1"/>
          </a:solidFill>
          <a:ln>
            <a:noFill/>
          </a:ln>
        </p:spPr>
        <p:txBody>
          <a:bodyPr wrap="square" rtlCol="0">
            <a:spAutoFit/>
          </a:bodyPr>
          <a:lstStyle/>
          <a:p>
            <a:pPr algn="ctr"/>
            <a:r>
              <a:rPr lang="en-US" sz="2400">
                <a:solidFill>
                  <a:srgbClr val="000000"/>
                </a:solidFill>
                <a:latin typeface="+mj-lt"/>
              </a:rPr>
              <a:t>San Bernardino Community College EV/Hybrid Automotive Repair</a:t>
            </a:r>
          </a:p>
        </p:txBody>
      </p:sp>
      <p:sp>
        <p:nvSpPr>
          <p:cNvPr id="15" name="TextBox 14">
            <a:extLst>
              <a:ext uri="{FF2B5EF4-FFF2-40B4-BE49-F238E27FC236}">
                <a16:creationId xmlns:a16="http://schemas.microsoft.com/office/drawing/2014/main" id="{9BBBB9D3-774A-1955-B0A1-8FB3DC80A4E3}"/>
              </a:ext>
            </a:extLst>
          </p:cNvPr>
          <p:cNvSpPr txBox="1"/>
          <p:nvPr/>
        </p:nvSpPr>
        <p:spPr>
          <a:xfrm>
            <a:off x="914167" y="10184361"/>
            <a:ext cx="3005491" cy="1200329"/>
          </a:xfrm>
          <a:prstGeom prst="rect">
            <a:avLst/>
          </a:prstGeom>
          <a:solidFill>
            <a:schemeClr val="accent1"/>
          </a:solidFill>
          <a:ln>
            <a:noFill/>
          </a:ln>
        </p:spPr>
        <p:txBody>
          <a:bodyPr wrap="square" rtlCol="0">
            <a:spAutoFit/>
          </a:bodyPr>
          <a:lstStyle/>
          <a:p>
            <a:pPr algn="ctr"/>
            <a:r>
              <a:rPr lang="en-US" sz="2400">
                <a:solidFill>
                  <a:srgbClr val="000000"/>
                </a:solidFill>
                <a:latin typeface="+mj-lt"/>
              </a:rPr>
              <a:t>Riverside City College Advanced Hybrid and EV Technology</a:t>
            </a:r>
          </a:p>
        </p:txBody>
      </p:sp>
      <p:sp>
        <p:nvSpPr>
          <p:cNvPr id="16" name="TextBox 15">
            <a:extLst>
              <a:ext uri="{FF2B5EF4-FFF2-40B4-BE49-F238E27FC236}">
                <a16:creationId xmlns:a16="http://schemas.microsoft.com/office/drawing/2014/main" id="{EC508A06-756E-7655-7512-7A5811187A7A}"/>
              </a:ext>
            </a:extLst>
          </p:cNvPr>
          <p:cNvSpPr txBox="1"/>
          <p:nvPr/>
        </p:nvSpPr>
        <p:spPr>
          <a:xfrm>
            <a:off x="14709376" y="10184361"/>
            <a:ext cx="2761124" cy="1200329"/>
          </a:xfrm>
          <a:prstGeom prst="rect">
            <a:avLst/>
          </a:prstGeom>
          <a:solidFill>
            <a:schemeClr val="accent1"/>
          </a:solidFill>
        </p:spPr>
        <p:txBody>
          <a:bodyPr wrap="square" rtlCol="0">
            <a:spAutoFit/>
          </a:bodyPr>
          <a:lstStyle/>
          <a:p>
            <a:pPr algn="ctr"/>
            <a:r>
              <a:rPr lang="en-US" sz="2400">
                <a:solidFill>
                  <a:srgbClr val="000000"/>
                </a:solidFill>
                <a:latin typeface="+mj-lt"/>
              </a:rPr>
              <a:t>Grid Alternatives Clean Tech Training Center (Riverside)</a:t>
            </a:r>
          </a:p>
        </p:txBody>
      </p:sp>
      <p:sp>
        <p:nvSpPr>
          <p:cNvPr id="17" name="TextBox 16">
            <a:extLst>
              <a:ext uri="{FF2B5EF4-FFF2-40B4-BE49-F238E27FC236}">
                <a16:creationId xmlns:a16="http://schemas.microsoft.com/office/drawing/2014/main" id="{58E83248-6F09-6F88-CF8A-09129A0BD791}"/>
              </a:ext>
            </a:extLst>
          </p:cNvPr>
          <p:cNvSpPr txBox="1"/>
          <p:nvPr/>
        </p:nvSpPr>
        <p:spPr>
          <a:xfrm>
            <a:off x="11956599" y="10184361"/>
            <a:ext cx="2266619" cy="1200329"/>
          </a:xfrm>
          <a:prstGeom prst="rect">
            <a:avLst/>
          </a:prstGeom>
          <a:solidFill>
            <a:schemeClr val="accent1"/>
          </a:solidFill>
        </p:spPr>
        <p:txBody>
          <a:bodyPr wrap="square" rtlCol="0">
            <a:spAutoFit/>
          </a:bodyPr>
          <a:lstStyle/>
          <a:p>
            <a:pPr algn="ctr"/>
            <a:r>
              <a:rPr lang="en-US" sz="2400">
                <a:solidFill>
                  <a:srgbClr val="000000"/>
                </a:solidFill>
                <a:latin typeface="+mj-lt"/>
              </a:rPr>
              <a:t>Zero Emissions Vehicle Equity Training Project </a:t>
            </a:r>
          </a:p>
        </p:txBody>
      </p:sp>
      <p:sp>
        <p:nvSpPr>
          <p:cNvPr id="18" name="TextBox 17">
            <a:extLst>
              <a:ext uri="{FF2B5EF4-FFF2-40B4-BE49-F238E27FC236}">
                <a16:creationId xmlns:a16="http://schemas.microsoft.com/office/drawing/2014/main" id="{E10C0DED-EA2D-4EE7-C19F-6CB26B24DC93}"/>
              </a:ext>
            </a:extLst>
          </p:cNvPr>
          <p:cNvSpPr txBox="1"/>
          <p:nvPr/>
        </p:nvSpPr>
        <p:spPr>
          <a:xfrm>
            <a:off x="21401914" y="10167062"/>
            <a:ext cx="1724785" cy="1200329"/>
          </a:xfrm>
          <a:prstGeom prst="rect">
            <a:avLst/>
          </a:prstGeom>
          <a:solidFill>
            <a:schemeClr val="accent1"/>
          </a:solidFill>
        </p:spPr>
        <p:txBody>
          <a:bodyPr wrap="square" rtlCol="0">
            <a:spAutoFit/>
          </a:bodyPr>
          <a:lstStyle/>
          <a:p>
            <a:pPr algn="ctr"/>
            <a:r>
              <a:rPr lang="en-US" sz="2400">
                <a:solidFill>
                  <a:srgbClr val="000000"/>
                </a:solidFill>
                <a:latin typeface="+mj-lt"/>
              </a:rPr>
              <a:t>SoCal IREN Green Path Careers </a:t>
            </a:r>
          </a:p>
        </p:txBody>
      </p:sp>
      <p:sp>
        <p:nvSpPr>
          <p:cNvPr id="20" name="TextBox 19">
            <a:extLst>
              <a:ext uri="{FF2B5EF4-FFF2-40B4-BE49-F238E27FC236}">
                <a16:creationId xmlns:a16="http://schemas.microsoft.com/office/drawing/2014/main" id="{C3D9E144-2B73-AC2E-5C44-DD90819A9693}"/>
              </a:ext>
            </a:extLst>
          </p:cNvPr>
          <p:cNvSpPr txBox="1"/>
          <p:nvPr/>
        </p:nvSpPr>
        <p:spPr>
          <a:xfrm>
            <a:off x="575430" y="2614201"/>
            <a:ext cx="22551269" cy="1475212"/>
          </a:xfrm>
          <a:prstGeom prst="rect">
            <a:avLst/>
          </a:prstGeom>
          <a:noFill/>
        </p:spPr>
        <p:txBody>
          <a:bodyPr wrap="square" lIns="91440" tIns="45720" rIns="91440" bIns="45720" anchor="t">
            <a:spAutoFit/>
          </a:bodyPr>
          <a:lstStyle/>
          <a:p>
            <a:pPr marL="374015" lvl="1">
              <a:lnSpc>
                <a:spcPts val="4159"/>
              </a:lnSpc>
            </a:pPr>
            <a:r>
              <a:rPr lang="en-US">
                <a:solidFill>
                  <a:srgbClr val="000000"/>
                </a:solidFill>
                <a:latin typeface="+mj-lt"/>
              </a:rPr>
              <a:t>Clean energy jobs </a:t>
            </a:r>
            <a:r>
              <a:rPr lang="en-US" b="1">
                <a:solidFill>
                  <a:srgbClr val="000000"/>
                </a:solidFill>
                <a:latin typeface="+mj-lt"/>
              </a:rPr>
              <a:t>pay better</a:t>
            </a:r>
            <a:endParaRPr lang="en-US"/>
          </a:p>
          <a:p>
            <a:pPr marL="1263015" lvl="2" indent="-457200">
              <a:lnSpc>
                <a:spcPts val="3359"/>
              </a:lnSpc>
              <a:buFont typeface="Arial" panose="020B0604020202020204" pitchFamily="34" charset="0"/>
              <a:buChar char="•"/>
            </a:pPr>
            <a:r>
              <a:rPr lang="en-US" sz="2400">
                <a:solidFill>
                  <a:srgbClr val="000000"/>
                </a:solidFill>
                <a:latin typeface="+mj-lt"/>
              </a:rPr>
              <a:t>Nationally, median wages in clean energy are significantly (24.8 %) higher than national median wages in sectors such as retail, services, recreation, and accommodations, especially when it comes to entry-level wages. On average, in 2019:*</a:t>
            </a:r>
            <a:endParaRPr lang="en-US" sz="2400">
              <a:solidFill>
                <a:srgbClr val="000000"/>
              </a:solidFill>
              <a:latin typeface="+mj-lt"/>
              <a:ea typeface="Calibri"/>
              <a:cs typeface="Calibri"/>
            </a:endParaRPr>
          </a:p>
        </p:txBody>
      </p:sp>
      <p:sp>
        <p:nvSpPr>
          <p:cNvPr id="22" name="TextBox 21">
            <a:extLst>
              <a:ext uri="{FF2B5EF4-FFF2-40B4-BE49-F238E27FC236}">
                <a16:creationId xmlns:a16="http://schemas.microsoft.com/office/drawing/2014/main" id="{B6866F3A-C277-3A6D-94D7-A71149266EF4}"/>
              </a:ext>
            </a:extLst>
          </p:cNvPr>
          <p:cNvSpPr txBox="1"/>
          <p:nvPr/>
        </p:nvSpPr>
        <p:spPr>
          <a:xfrm>
            <a:off x="6520578" y="12480781"/>
            <a:ext cx="16199722" cy="830997"/>
          </a:xfrm>
          <a:prstGeom prst="rect">
            <a:avLst/>
          </a:prstGeom>
          <a:noFill/>
        </p:spPr>
        <p:txBody>
          <a:bodyPr wrap="square">
            <a:spAutoFit/>
          </a:bodyPr>
          <a:lstStyle/>
          <a:p>
            <a:r>
              <a:rPr lang="fr-FR" sz="2400">
                <a:solidFill>
                  <a:srgbClr val="000000"/>
                </a:solidFill>
                <a:latin typeface="Calibri" panose="020F0502020204030204" pitchFamily="34" charset="0"/>
              </a:rPr>
              <a:t>*Source: </a:t>
            </a:r>
            <a:r>
              <a:rPr lang="fr-FR" sz="2400" b="0" i="0" u="none" strike="noStrike">
                <a:solidFill>
                  <a:srgbClr val="000000"/>
                </a:solidFill>
                <a:effectLst/>
                <a:latin typeface="Calibri" panose="020F0502020204030204" pitchFamily="34" charset="0"/>
                <a:hlinkClick r:id="rId5"/>
              </a:rPr>
              <a:t>Environmental Entrepreneurs [E2], et al., 2020</a:t>
            </a:r>
            <a:r>
              <a:rPr lang="fr-FR" sz="2400" b="0" i="0" u="none" strike="noStrike">
                <a:solidFill>
                  <a:srgbClr val="000000"/>
                </a:solidFill>
                <a:effectLst/>
                <a:latin typeface="Calibri" panose="020F0502020204030204" pitchFamily="34" charset="0"/>
              </a:rPr>
              <a:t>. </a:t>
            </a:r>
            <a:r>
              <a:rPr lang="en-US" sz="2400" b="0" i="0" u="none" strike="noStrike">
                <a:solidFill>
                  <a:srgbClr val="000000"/>
                </a:solidFill>
                <a:effectLst/>
                <a:latin typeface="Calibri" panose="020F0502020204030204" pitchFamily="34" charset="0"/>
              </a:rPr>
              <a:t>Analysis built on 2020 U.S. Energy and Employment Report (USEER) by the Energy Futures Initiative (EFI) in partnership with the National Association of State Energy Officials (NASEO)</a:t>
            </a:r>
            <a:endParaRPr lang="en-US" sz="2400"/>
          </a:p>
        </p:txBody>
      </p:sp>
    </p:spTree>
    <p:extLst>
      <p:ext uri="{BB962C8B-B14F-4D97-AF65-F5344CB8AC3E}">
        <p14:creationId xmlns:p14="http://schemas.microsoft.com/office/powerpoint/2010/main" val="415615881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3C937F-5877-A841-8373-5876F911B5FF}"/>
              </a:ext>
            </a:extLst>
          </p:cNvPr>
          <p:cNvSpPr>
            <a:spLocks noGrp="1"/>
          </p:cNvSpPr>
          <p:nvPr>
            <p:ph type="body" sz="quarter" idx="10"/>
          </p:nvPr>
        </p:nvSpPr>
        <p:spPr>
          <a:xfrm>
            <a:off x="2311568" y="5152293"/>
            <a:ext cx="20267077" cy="2196066"/>
          </a:xfrm>
        </p:spPr>
        <p:txBody>
          <a:bodyPr>
            <a:normAutofit fontScale="92500"/>
          </a:bodyPr>
          <a:lstStyle/>
          <a:p>
            <a:r>
              <a:rPr lang="en-US"/>
              <a:t>State of Environment in Inland SoCal</a:t>
            </a:r>
          </a:p>
        </p:txBody>
      </p:sp>
      <p:cxnSp>
        <p:nvCxnSpPr>
          <p:cNvPr id="3" name="Straight Connector 2">
            <a:extLst>
              <a:ext uri="{FF2B5EF4-FFF2-40B4-BE49-F238E27FC236}">
                <a16:creationId xmlns:a16="http://schemas.microsoft.com/office/drawing/2014/main" id="{014353CF-6DEC-BB44-ACBF-1FA33ECE6ECF}"/>
              </a:ext>
            </a:extLst>
          </p:cNvPr>
          <p:cNvCxnSpPr/>
          <p:nvPr/>
        </p:nvCxnSpPr>
        <p:spPr>
          <a:xfrm>
            <a:off x="2423375" y="7696755"/>
            <a:ext cx="1364539" cy="0"/>
          </a:xfrm>
          <a:prstGeom prst="line">
            <a:avLst/>
          </a:prstGeom>
          <a:ln w="4572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962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1" y="830947"/>
            <a:ext cx="23861815" cy="944041"/>
          </a:xfrm>
          <a:prstGeom prst="rect">
            <a:avLst/>
          </a:prstGeom>
        </p:spPr>
        <p:txBody>
          <a:bodyPr lIns="0" tIns="0" rIns="0" bIns="0" rtlCol="0" anchor="t">
            <a:spAutoFit/>
          </a:bodyPr>
          <a:lstStyle/>
          <a:p>
            <a:pPr>
              <a:lnSpc>
                <a:spcPts val="7551"/>
              </a:lnSpc>
              <a:spcBef>
                <a:spcPct val="0"/>
              </a:spcBef>
            </a:pPr>
            <a:r>
              <a:rPr lang="en-US" sz="6293">
                <a:solidFill>
                  <a:srgbClr val="000000"/>
                </a:solidFill>
              </a:rPr>
              <a:t>Environment Key Findings </a:t>
            </a:r>
          </a:p>
        </p:txBody>
      </p:sp>
      <p:sp>
        <p:nvSpPr>
          <p:cNvPr id="4" name="TextBox 4"/>
          <p:cNvSpPr txBox="1"/>
          <p:nvPr/>
        </p:nvSpPr>
        <p:spPr>
          <a:xfrm>
            <a:off x="1092541" y="3255895"/>
            <a:ext cx="22527021" cy="8599277"/>
          </a:xfrm>
          <a:prstGeom prst="rect">
            <a:avLst/>
          </a:prstGeom>
        </p:spPr>
        <p:txBody>
          <a:bodyPr lIns="0" tIns="0" rIns="0" bIns="0" rtlCol="0" anchor="t">
            <a:spAutoFit/>
          </a:bodyPr>
          <a:lstStyle/>
          <a:p>
            <a:pPr marL="431165" lvl="1">
              <a:lnSpc>
                <a:spcPts val="4799"/>
              </a:lnSpc>
            </a:pPr>
            <a:r>
              <a:rPr lang="en-US" sz="3999" b="1" dirty="0">
                <a:solidFill>
                  <a:srgbClr val="000000"/>
                </a:solidFill>
                <a:latin typeface="+mj-lt"/>
                <a:ea typeface="Microsoft Yi Baiti" panose="03000500000000000000" pitchFamily="66" charset="0"/>
              </a:rPr>
              <a:t>Significant land use change </a:t>
            </a:r>
            <a:r>
              <a:rPr lang="en-US" sz="3999" dirty="0">
                <a:solidFill>
                  <a:srgbClr val="000000"/>
                </a:solidFill>
                <a:latin typeface="+mj-lt"/>
                <a:ea typeface="Microsoft Yi Baiti" panose="03000500000000000000" pitchFamily="66" charset="0"/>
              </a:rPr>
              <a:t>from </a:t>
            </a:r>
            <a:r>
              <a:rPr lang="en-US" sz="3999" b="1" dirty="0">
                <a:solidFill>
                  <a:srgbClr val="000000"/>
                </a:solidFill>
                <a:latin typeface="+mj-lt"/>
                <a:ea typeface="Microsoft Yi Baiti" panose="03000500000000000000" pitchFamily="66" charset="0"/>
              </a:rPr>
              <a:t>agriculture</a:t>
            </a:r>
            <a:r>
              <a:rPr lang="en-US" sz="3999" dirty="0">
                <a:solidFill>
                  <a:srgbClr val="000000"/>
                </a:solidFill>
                <a:latin typeface="+mj-lt"/>
                <a:ea typeface="Microsoft Yi Baiti" panose="03000500000000000000" pitchFamily="66" charset="0"/>
              </a:rPr>
              <a:t> to </a:t>
            </a:r>
            <a:r>
              <a:rPr lang="en-US" sz="3999" b="1" dirty="0">
                <a:solidFill>
                  <a:srgbClr val="000000"/>
                </a:solidFill>
                <a:latin typeface="+mj-lt"/>
                <a:ea typeface="Microsoft Yi Baiti" panose="03000500000000000000" pitchFamily="66" charset="0"/>
              </a:rPr>
              <a:t>urban </a:t>
            </a:r>
            <a:r>
              <a:rPr lang="en-US" sz="3999" dirty="0">
                <a:solidFill>
                  <a:srgbClr val="000000"/>
                </a:solidFill>
                <a:latin typeface="+mj-lt"/>
                <a:ea typeface="Microsoft Yi Baiti" panose="03000500000000000000" pitchFamily="66" charset="0"/>
              </a:rPr>
              <a:t>and</a:t>
            </a:r>
            <a:r>
              <a:rPr lang="en-US" sz="3999" b="1" dirty="0">
                <a:solidFill>
                  <a:srgbClr val="000000"/>
                </a:solidFill>
                <a:latin typeface="+mj-lt"/>
                <a:ea typeface="Microsoft Yi Baiti" panose="03000500000000000000" pitchFamily="66" charset="0"/>
              </a:rPr>
              <a:t> industrial development</a:t>
            </a:r>
            <a:endParaRPr lang="en-US" sz="3999" dirty="0">
              <a:solidFill>
                <a:srgbClr val="000000"/>
              </a:solidFill>
              <a:latin typeface="+mj-lt"/>
              <a:ea typeface="Microsoft Yi Baiti" panose="03000500000000000000" pitchFamily="66" charset="0"/>
              <a:cs typeface="Calibri" panose="020F0502020204030204"/>
            </a:endParaRPr>
          </a:p>
          <a:p>
            <a:pPr marL="1002665" lvl="1" indent="-571500">
              <a:lnSpc>
                <a:spcPts val="4799"/>
              </a:lnSpc>
              <a:buFont typeface="Arial" panose="020B0604020202020204" pitchFamily="34" charset="0"/>
              <a:buChar char="•"/>
            </a:pPr>
            <a:r>
              <a:rPr lang="en-US" sz="2800" b="1" dirty="0">
                <a:solidFill>
                  <a:srgbClr val="000000"/>
                </a:solidFill>
                <a:latin typeface="+mj-lt"/>
                <a:ea typeface="Microsoft Yi Baiti"/>
              </a:rPr>
              <a:t>Cropland</a:t>
            </a:r>
            <a:r>
              <a:rPr lang="en-US" sz="2800" dirty="0">
                <a:solidFill>
                  <a:srgbClr val="000000"/>
                </a:solidFill>
                <a:latin typeface="+mj-lt"/>
                <a:ea typeface="Microsoft Yi Baiti"/>
              </a:rPr>
              <a:t> has </a:t>
            </a:r>
            <a:r>
              <a:rPr lang="en-US" sz="2800" b="1" dirty="0">
                <a:solidFill>
                  <a:srgbClr val="000000"/>
                </a:solidFill>
                <a:latin typeface="+mj-lt"/>
                <a:ea typeface="Microsoft Yi Baiti"/>
              </a:rPr>
              <a:t>decreased 32% </a:t>
            </a:r>
            <a:r>
              <a:rPr lang="en-US" sz="2800" dirty="0">
                <a:solidFill>
                  <a:srgbClr val="000000"/>
                </a:solidFill>
                <a:latin typeface="+mj-lt"/>
                <a:ea typeface="Microsoft Yi Baiti"/>
              </a:rPr>
              <a:t>while urban/developed lands have nearly doubled</a:t>
            </a:r>
            <a:endParaRPr lang="en-US" sz="2800" dirty="0">
              <a:solidFill>
                <a:srgbClr val="000000"/>
              </a:solidFill>
              <a:latin typeface="+mj-lt"/>
              <a:ea typeface="Microsoft Yi Baiti"/>
              <a:cs typeface="Calibri"/>
            </a:endParaRPr>
          </a:p>
          <a:p>
            <a:pPr marL="1002665" lvl="1" indent="-571500">
              <a:lnSpc>
                <a:spcPts val="4799"/>
              </a:lnSpc>
              <a:buFont typeface="Arial" panose="020B0604020202020204" pitchFamily="34" charset="0"/>
              <a:buChar char="•"/>
            </a:pPr>
            <a:r>
              <a:rPr lang="en-US" sz="2800" b="1" dirty="0">
                <a:solidFill>
                  <a:srgbClr val="000000"/>
                </a:solidFill>
                <a:latin typeface="+mj-lt"/>
                <a:ea typeface="Microsoft Yi Baiti"/>
              </a:rPr>
              <a:t>Warehouses</a:t>
            </a:r>
            <a:r>
              <a:rPr lang="en-US" sz="2800" dirty="0">
                <a:solidFill>
                  <a:srgbClr val="000000"/>
                </a:solidFill>
                <a:latin typeface="+mj-lt"/>
                <a:ea typeface="Microsoft Yi Baiti"/>
              </a:rPr>
              <a:t> are identified as a key area of concern regarding </a:t>
            </a:r>
            <a:r>
              <a:rPr lang="en-US" sz="2800" b="1" dirty="0">
                <a:solidFill>
                  <a:srgbClr val="000000"/>
                </a:solidFill>
                <a:latin typeface="+mj-lt"/>
                <a:ea typeface="Microsoft Yi Baiti"/>
              </a:rPr>
              <a:t>land use change </a:t>
            </a:r>
            <a:r>
              <a:rPr lang="en-US" sz="2800" dirty="0">
                <a:solidFill>
                  <a:srgbClr val="000000"/>
                </a:solidFill>
                <a:latin typeface="+mj-lt"/>
                <a:ea typeface="Microsoft Yi Baiti"/>
              </a:rPr>
              <a:t>and </a:t>
            </a:r>
            <a:r>
              <a:rPr lang="en-US" sz="2800" b="1" dirty="0">
                <a:solidFill>
                  <a:srgbClr val="000000"/>
                </a:solidFill>
                <a:latin typeface="+mj-lt"/>
                <a:ea typeface="Microsoft Yi Baiti"/>
              </a:rPr>
              <a:t>air quality</a:t>
            </a:r>
            <a:r>
              <a:rPr lang="en-US" sz="2800" dirty="0">
                <a:solidFill>
                  <a:srgbClr val="000000"/>
                </a:solidFill>
                <a:latin typeface="+mj-lt"/>
                <a:ea typeface="Microsoft Yi Baiti"/>
              </a:rPr>
              <a:t>; in past decade 1/3 of urban area growth has been warehouses</a:t>
            </a:r>
            <a:endParaRPr lang="en-US" sz="3732" dirty="0">
              <a:solidFill>
                <a:srgbClr val="000000"/>
              </a:solidFill>
              <a:latin typeface="+mj-lt"/>
              <a:ea typeface="Microsoft Yi Baiti" panose="03000500000000000000" pitchFamily="66" charset="0"/>
              <a:cs typeface="Calibri" panose="020F0502020204030204"/>
            </a:endParaRPr>
          </a:p>
          <a:p>
            <a:pPr>
              <a:lnSpc>
                <a:spcPts val="4799"/>
              </a:lnSpc>
            </a:pPr>
            <a:endParaRPr lang="en-US" sz="3732" dirty="0">
              <a:solidFill>
                <a:srgbClr val="000000"/>
              </a:solidFill>
              <a:latin typeface="+mj-lt"/>
              <a:ea typeface="Microsoft Yi Baiti" panose="03000500000000000000" pitchFamily="66" charset="0"/>
            </a:endParaRPr>
          </a:p>
          <a:p>
            <a:pPr marL="431165" lvl="1">
              <a:lnSpc>
                <a:spcPts val="4799"/>
              </a:lnSpc>
            </a:pPr>
            <a:r>
              <a:rPr lang="en-US" sz="3999" b="1" dirty="0">
                <a:solidFill>
                  <a:srgbClr val="000000"/>
                </a:solidFill>
                <a:latin typeface="+mj-lt"/>
                <a:ea typeface="Microsoft Yi Baiti" panose="03000500000000000000" pitchFamily="66" charset="0"/>
              </a:rPr>
              <a:t>Major pollutants </a:t>
            </a:r>
            <a:r>
              <a:rPr lang="en-US" sz="3999" dirty="0">
                <a:solidFill>
                  <a:srgbClr val="000000"/>
                </a:solidFill>
                <a:latin typeface="+mj-lt"/>
                <a:ea typeface="Microsoft Yi Baiti" panose="03000500000000000000" pitchFamily="66" charset="0"/>
              </a:rPr>
              <a:t>are from </a:t>
            </a:r>
            <a:r>
              <a:rPr lang="en-US" sz="3999" b="1" dirty="0">
                <a:solidFill>
                  <a:srgbClr val="000000"/>
                </a:solidFill>
                <a:latin typeface="+mj-lt"/>
                <a:ea typeface="Microsoft Yi Baiti" panose="03000500000000000000" pitchFamily="66" charset="0"/>
              </a:rPr>
              <a:t>transportation</a:t>
            </a:r>
            <a:r>
              <a:rPr lang="en-US" sz="3999" dirty="0">
                <a:solidFill>
                  <a:srgbClr val="000000"/>
                </a:solidFill>
                <a:latin typeface="+mj-lt"/>
                <a:ea typeface="Microsoft Yi Baiti" panose="03000500000000000000" pitchFamily="66" charset="0"/>
              </a:rPr>
              <a:t>, particularly heavy-duty vehicles and port activity, as well as industrial activities, agricultural, and natural events (e.g., wildfire)</a:t>
            </a:r>
            <a:endParaRPr lang="en-US" sz="3999" dirty="0">
              <a:solidFill>
                <a:srgbClr val="000000"/>
              </a:solidFill>
              <a:latin typeface="+mj-lt"/>
              <a:ea typeface="Microsoft Yi Baiti" panose="03000500000000000000" pitchFamily="66" charset="0"/>
              <a:cs typeface="Calibri" panose="020F0502020204030204"/>
            </a:endParaRPr>
          </a:p>
          <a:p>
            <a:pPr marL="888365" lvl="1" indent="-457200">
              <a:lnSpc>
                <a:spcPts val="4799"/>
              </a:lnSpc>
              <a:buFont typeface="Arial" panose="020B0604020202020204" pitchFamily="34" charset="0"/>
              <a:buChar char="•"/>
            </a:pPr>
            <a:r>
              <a:rPr lang="en-US" sz="2800" dirty="0">
                <a:solidFill>
                  <a:srgbClr val="000000"/>
                </a:solidFill>
                <a:latin typeface="+mj-lt"/>
                <a:ea typeface="Microsoft Yi Baiti"/>
              </a:rPr>
              <a:t>Dense urban areas, warehousing districts, and areas near transportation corridors are in the top 20% of exposure to diesel particulate emissions and are also more likely to be classified as disadvantaged communities</a:t>
            </a:r>
            <a:endParaRPr lang="en-US" sz="2800" dirty="0">
              <a:solidFill>
                <a:srgbClr val="000000"/>
              </a:solidFill>
              <a:latin typeface="+mj-lt"/>
              <a:ea typeface="Microsoft Yi Baiti"/>
              <a:cs typeface="Calibri"/>
            </a:endParaRPr>
          </a:p>
          <a:p>
            <a:pPr marL="862965" lvl="1" indent="-431165">
              <a:lnSpc>
                <a:spcPts val="4799"/>
              </a:lnSpc>
              <a:buFont typeface="Arial"/>
              <a:buChar char="•"/>
            </a:pPr>
            <a:r>
              <a:rPr lang="en-US" sz="2800" dirty="0">
                <a:solidFill>
                  <a:srgbClr val="000000"/>
                </a:solidFill>
                <a:latin typeface="+mj-lt"/>
                <a:ea typeface="Microsoft Yi Baiti"/>
              </a:rPr>
              <a:t>Ozone levels have in recent years have stopped their trend of improving</a:t>
            </a:r>
            <a:endParaRPr lang="en-US" sz="2800" dirty="0">
              <a:solidFill>
                <a:srgbClr val="000000"/>
              </a:solidFill>
              <a:latin typeface="+mj-lt"/>
              <a:ea typeface="Microsoft Yi Baiti" panose="03000500000000000000" pitchFamily="66" charset="0"/>
              <a:cs typeface="Calibri"/>
            </a:endParaRPr>
          </a:p>
          <a:p>
            <a:pPr marL="431165" lvl="1">
              <a:lnSpc>
                <a:spcPts val="4799"/>
              </a:lnSpc>
            </a:pPr>
            <a:endParaRPr lang="en-US" sz="2800" dirty="0">
              <a:solidFill>
                <a:srgbClr val="000000"/>
              </a:solidFill>
              <a:latin typeface="+mj-lt"/>
              <a:ea typeface="Microsoft Yi Baiti" panose="03000500000000000000" pitchFamily="66" charset="0"/>
              <a:cs typeface="Calibri"/>
            </a:endParaRPr>
          </a:p>
          <a:p>
            <a:pPr marL="431165" lvl="1">
              <a:lnSpc>
                <a:spcPts val="4799"/>
              </a:lnSpc>
            </a:pPr>
            <a:r>
              <a:rPr lang="en-US" sz="4000" dirty="0">
                <a:solidFill>
                  <a:srgbClr val="000000"/>
                </a:solidFill>
                <a:latin typeface="+mj-lt"/>
                <a:ea typeface="Microsoft Yi Baiti" panose="03000500000000000000" pitchFamily="66" charset="0"/>
              </a:rPr>
              <a:t>Rise in </a:t>
            </a:r>
            <a:r>
              <a:rPr lang="en-US" sz="4000" b="1" dirty="0">
                <a:solidFill>
                  <a:srgbClr val="000000"/>
                </a:solidFill>
                <a:latin typeface="+mj-lt"/>
                <a:ea typeface="Microsoft Yi Baiti" panose="03000500000000000000" pitchFamily="66" charset="0"/>
              </a:rPr>
              <a:t>extreme heat events </a:t>
            </a:r>
            <a:r>
              <a:rPr lang="en-US" sz="4000" dirty="0">
                <a:solidFill>
                  <a:srgbClr val="000000"/>
                </a:solidFill>
                <a:latin typeface="+mj-lt"/>
                <a:ea typeface="Microsoft Yi Baiti" panose="03000500000000000000" pitchFamily="66" charset="0"/>
              </a:rPr>
              <a:t>will likely lead to increased </a:t>
            </a:r>
            <a:r>
              <a:rPr lang="en-US" sz="4000" b="1" dirty="0">
                <a:solidFill>
                  <a:srgbClr val="000000"/>
                </a:solidFill>
                <a:latin typeface="+mj-lt"/>
                <a:ea typeface="Microsoft Yi Baiti" panose="03000500000000000000" pitchFamily="66" charset="0"/>
              </a:rPr>
              <a:t>drought</a:t>
            </a:r>
            <a:r>
              <a:rPr lang="en-US" sz="4000" dirty="0">
                <a:solidFill>
                  <a:srgbClr val="000000"/>
                </a:solidFill>
                <a:latin typeface="+mj-lt"/>
                <a:ea typeface="Microsoft Yi Baiti" panose="03000500000000000000" pitchFamily="66" charset="0"/>
              </a:rPr>
              <a:t> and increased frequency of </a:t>
            </a:r>
            <a:r>
              <a:rPr lang="en-US" sz="4000" b="1" dirty="0">
                <a:solidFill>
                  <a:srgbClr val="000000"/>
                </a:solidFill>
                <a:latin typeface="+mj-lt"/>
                <a:ea typeface="Microsoft Yi Baiti" panose="03000500000000000000" pitchFamily="66" charset="0"/>
              </a:rPr>
              <a:t>wildfire</a:t>
            </a:r>
            <a:endParaRPr lang="en-US" sz="4000" b="1" dirty="0">
              <a:solidFill>
                <a:srgbClr val="000000"/>
              </a:solidFill>
              <a:latin typeface="+mj-lt"/>
              <a:ea typeface="Microsoft Yi Baiti" panose="03000500000000000000" pitchFamily="66" charset="0"/>
              <a:cs typeface="Calibri" panose="020F0502020204030204"/>
            </a:endParaRPr>
          </a:p>
          <a:p>
            <a:pPr marL="1002665" lvl="1" indent="-571500">
              <a:lnSpc>
                <a:spcPts val="4799"/>
              </a:lnSpc>
              <a:buFont typeface="Arial" panose="020B0604020202020204" pitchFamily="34" charset="0"/>
              <a:buChar char="•"/>
            </a:pPr>
            <a:r>
              <a:rPr lang="en-US" sz="2800" dirty="0">
                <a:solidFill>
                  <a:srgbClr val="000000"/>
                </a:solidFill>
                <a:latin typeface="+mj-lt"/>
                <a:ea typeface="Microsoft Yi Baiti"/>
              </a:rPr>
              <a:t>Increased risk of degraded air quality, negative impact on water systems, post-fire rains triggering debris flow, negative impact on agriculture</a:t>
            </a:r>
            <a:endParaRPr lang="en-US" sz="2800" dirty="0">
              <a:solidFill>
                <a:srgbClr val="000000"/>
              </a:solidFill>
              <a:latin typeface="+mj-lt"/>
              <a:ea typeface="Microsoft Yi Baiti" panose="03000500000000000000" pitchFamily="66" charset="0"/>
              <a:cs typeface="Calibri"/>
            </a:endParaRPr>
          </a:p>
          <a:p>
            <a:pPr>
              <a:lnSpc>
                <a:spcPts val="4799"/>
              </a:lnSpc>
              <a:spcBef>
                <a:spcPct val="0"/>
              </a:spcBef>
            </a:pPr>
            <a:endParaRPr lang="en-US" sz="3999" dirty="0">
              <a:solidFill>
                <a:srgbClr val="000000"/>
              </a:solidFill>
              <a:latin typeface="+mj-lt"/>
              <a:ea typeface="Microsoft Yi Baiti" panose="03000500000000000000" pitchFamily="66" charset="0"/>
            </a:endParaRPr>
          </a:p>
        </p:txBody>
      </p:sp>
      <p:sp>
        <p:nvSpPr>
          <p:cNvPr id="5" name="AutoShape 5"/>
          <p:cNvSpPr/>
          <p:nvPr/>
        </p:nvSpPr>
        <p:spPr>
          <a:xfrm flipV="1">
            <a:off x="914167" y="2123072"/>
            <a:ext cx="2143419" cy="0"/>
          </a:xfrm>
          <a:prstGeom prst="line">
            <a:avLst/>
          </a:prstGeom>
          <a:ln w="38100" cap="flat">
            <a:solidFill>
              <a:srgbClr val="3064BE"/>
            </a:solidFill>
            <a:prstDash val="solid"/>
            <a:headEnd type="none" w="sm" len="sm"/>
            <a:tailEnd type="none" w="sm" len="sm"/>
          </a:ln>
        </p:spPr>
        <p:txBody>
          <a:bodyPr/>
          <a:lstStyle/>
          <a:p>
            <a:endParaRPr lang="en-US" sz="4799"/>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graphicFrame>
        <p:nvGraphicFramePr>
          <p:cNvPr id="7" name="Object 6">
            <a:extLst>
              <a:ext uri="{FF2B5EF4-FFF2-40B4-BE49-F238E27FC236}">
                <a16:creationId xmlns:a16="http://schemas.microsoft.com/office/drawing/2014/main" id="{22754C36-2299-D6A9-F649-24DC4015756F}"/>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2" imgW="6552904" imgH="6718081" progId="Acrobat.Document.2020">
                  <p:embed/>
                </p:oleObj>
              </mc:Choice>
              <mc:Fallback>
                <p:oleObj name="Acrobat Document" r:id="rId2" imgW="6552904" imgH="6718081" progId="Acrobat.Document.2020">
                  <p:embed/>
                  <p:pic>
                    <p:nvPicPr>
                      <p:cNvPr id="7" name="Object 6">
                        <a:extLst>
                          <a:ext uri="{FF2B5EF4-FFF2-40B4-BE49-F238E27FC236}">
                            <a16:creationId xmlns:a16="http://schemas.microsoft.com/office/drawing/2014/main" id="{22754C36-2299-D6A9-F649-24DC4015756F}"/>
                          </a:ext>
                        </a:extLst>
                      </p:cNvPr>
                      <p:cNvPicPr/>
                      <p:nvPr/>
                    </p:nvPicPr>
                    <p:blipFill>
                      <a:blip r:embed="rId3"/>
                      <a:stretch>
                        <a:fillRect/>
                      </a:stretch>
                    </p:blipFill>
                    <p:spPr>
                      <a:xfrm>
                        <a:off x="3669057" y="11846452"/>
                        <a:ext cx="1598682" cy="1638958"/>
                      </a:xfrm>
                      <a:prstGeom prst="rect">
                        <a:avLst/>
                      </a:prstGeom>
                    </p:spPr>
                  </p:pic>
                </p:oleObj>
              </mc:Fallback>
            </mc:AlternateContent>
          </a:graphicData>
        </a:graphic>
      </p:graphicFrame>
      <p:sp>
        <p:nvSpPr>
          <p:cNvPr id="8" name="Slide Number Placeholder 3">
            <a:extLst>
              <a:ext uri="{FF2B5EF4-FFF2-40B4-BE49-F238E27FC236}">
                <a16:creationId xmlns:a16="http://schemas.microsoft.com/office/drawing/2014/main" id="{AC642392-742D-72CD-770E-17AB1DB2155E}"/>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26</a:t>
            </a:fld>
            <a:endParaRPr lang="en-US"/>
          </a:p>
        </p:txBody>
      </p:sp>
    </p:spTree>
    <p:extLst>
      <p:ext uri="{BB962C8B-B14F-4D97-AF65-F5344CB8AC3E}">
        <p14:creationId xmlns:p14="http://schemas.microsoft.com/office/powerpoint/2010/main" val="296439392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1" y="830947"/>
            <a:ext cx="24998948" cy="944041"/>
          </a:xfrm>
          <a:prstGeom prst="rect">
            <a:avLst/>
          </a:prstGeom>
        </p:spPr>
        <p:txBody>
          <a:bodyPr lIns="0" tIns="0" rIns="0" bIns="0" rtlCol="0" anchor="t">
            <a:spAutoFit/>
          </a:bodyPr>
          <a:lstStyle/>
          <a:p>
            <a:pPr>
              <a:lnSpc>
                <a:spcPts val="7551"/>
              </a:lnSpc>
              <a:spcBef>
                <a:spcPct val="0"/>
              </a:spcBef>
            </a:pPr>
            <a:r>
              <a:rPr lang="en-US" sz="6250">
                <a:solidFill>
                  <a:srgbClr val="000000"/>
                </a:solidFill>
              </a:rPr>
              <a:t>Environment </a:t>
            </a:r>
            <a:r>
              <a:rPr lang="en-US" sz="6300">
                <a:solidFill>
                  <a:srgbClr val="000000"/>
                </a:solidFill>
              </a:rPr>
              <a:t>–</a:t>
            </a:r>
            <a:r>
              <a:rPr lang="en-US" sz="6250">
                <a:solidFill>
                  <a:srgbClr val="000000"/>
                </a:solidFill>
              </a:rPr>
              <a:t> Methods</a:t>
            </a:r>
          </a:p>
        </p:txBody>
      </p:sp>
      <p:sp>
        <p:nvSpPr>
          <p:cNvPr id="4" name="TextBox 4"/>
          <p:cNvSpPr txBox="1"/>
          <p:nvPr/>
        </p:nvSpPr>
        <p:spPr>
          <a:xfrm>
            <a:off x="914167" y="3199262"/>
            <a:ext cx="18424421" cy="7368171"/>
          </a:xfrm>
          <a:prstGeom prst="rect">
            <a:avLst/>
          </a:prstGeom>
        </p:spPr>
        <p:txBody>
          <a:bodyPr lIns="0" tIns="0" rIns="0" bIns="0" rtlCol="0" anchor="t">
            <a:spAutoFit/>
          </a:bodyPr>
          <a:lstStyle/>
          <a:p>
            <a:pPr marL="862965" lvl="1" indent="-431165">
              <a:lnSpc>
                <a:spcPts val="4799"/>
              </a:lnSpc>
              <a:buFont typeface="Arial"/>
              <a:buChar char="•"/>
            </a:pPr>
            <a:r>
              <a:rPr lang="en-US" sz="3950">
                <a:solidFill>
                  <a:srgbClr val="000000"/>
                </a:solidFill>
                <a:latin typeface="+mj-lt"/>
              </a:rPr>
              <a:t>Data analysis</a:t>
            </a:r>
            <a:endParaRPr lang="en-US" sz="3950"/>
          </a:p>
          <a:p>
            <a:pPr marL="1726565" lvl="2" indent="-575310">
              <a:lnSpc>
                <a:spcPts val="4799"/>
              </a:lnSpc>
              <a:buFont typeface="Arial"/>
              <a:buChar char="⚬"/>
            </a:pPr>
            <a:r>
              <a:rPr lang="en-US" sz="3950">
                <a:solidFill>
                  <a:srgbClr val="000000"/>
                </a:solidFill>
                <a:latin typeface="+mj-lt"/>
              </a:rPr>
              <a:t>CARB air quality data</a:t>
            </a:r>
            <a:endParaRPr lang="en-US" sz="3950">
              <a:solidFill>
                <a:srgbClr val="000000"/>
              </a:solidFill>
              <a:latin typeface="+mj-lt"/>
              <a:ea typeface="Calibri"/>
              <a:cs typeface="Calibri"/>
            </a:endParaRPr>
          </a:p>
          <a:p>
            <a:pPr marL="1726565" lvl="2" indent="-575310">
              <a:lnSpc>
                <a:spcPts val="4799"/>
              </a:lnSpc>
              <a:buFont typeface="Arial"/>
              <a:buChar char="⚬"/>
            </a:pPr>
            <a:r>
              <a:rPr lang="en-US" sz="3950">
                <a:solidFill>
                  <a:srgbClr val="000000"/>
                </a:solidFill>
                <a:latin typeface="+mj-lt"/>
              </a:rPr>
              <a:t>USDA soil survey data</a:t>
            </a:r>
            <a:endParaRPr lang="en-US" sz="3950">
              <a:solidFill>
                <a:srgbClr val="000000"/>
              </a:solidFill>
              <a:latin typeface="+mj-lt"/>
              <a:ea typeface="Calibri"/>
              <a:cs typeface="Calibri"/>
            </a:endParaRPr>
          </a:p>
          <a:p>
            <a:pPr marL="1726565" lvl="2" indent="-575310">
              <a:lnSpc>
                <a:spcPts val="4799"/>
              </a:lnSpc>
              <a:buFont typeface="Arial"/>
              <a:buChar char="⚬"/>
            </a:pPr>
            <a:r>
              <a:rPr lang="en-US" sz="3950">
                <a:solidFill>
                  <a:srgbClr val="000000"/>
                </a:solidFill>
                <a:latin typeface="+mj-lt"/>
              </a:rPr>
              <a:t>California Department of Conservation Farmland Mapping and Monitoring Program data</a:t>
            </a:r>
            <a:endParaRPr lang="en-US" sz="3950">
              <a:solidFill>
                <a:srgbClr val="000000"/>
              </a:solidFill>
              <a:latin typeface="+mj-lt"/>
              <a:ea typeface="Calibri"/>
              <a:cs typeface="Calibri"/>
            </a:endParaRPr>
          </a:p>
          <a:p>
            <a:pPr marL="1726565" lvl="2" indent="-575310">
              <a:lnSpc>
                <a:spcPts val="4799"/>
              </a:lnSpc>
              <a:buFont typeface="Arial"/>
              <a:buChar char="⚬"/>
            </a:pPr>
            <a:r>
              <a:rPr lang="en-US" sz="3950">
                <a:solidFill>
                  <a:srgbClr val="000000"/>
                </a:solidFill>
                <a:latin typeface="+mj-lt"/>
              </a:rPr>
              <a:t>Cal-Adapt data</a:t>
            </a:r>
            <a:endParaRPr lang="en-US" sz="3950">
              <a:solidFill>
                <a:srgbClr val="000000"/>
              </a:solidFill>
              <a:latin typeface="+mj-lt"/>
              <a:ea typeface="Calibri"/>
              <a:cs typeface="Calibri"/>
            </a:endParaRPr>
          </a:p>
          <a:p>
            <a:pPr>
              <a:lnSpc>
                <a:spcPts val="4799"/>
              </a:lnSpc>
            </a:pPr>
            <a:endParaRPr lang="en-US" sz="3999">
              <a:solidFill>
                <a:srgbClr val="000000"/>
              </a:solidFill>
              <a:latin typeface="+mj-lt"/>
            </a:endParaRPr>
          </a:p>
          <a:p>
            <a:pPr marL="862965" lvl="1" indent="-431165">
              <a:lnSpc>
                <a:spcPts val="4799"/>
              </a:lnSpc>
              <a:buFont typeface="Arial"/>
              <a:buChar char="•"/>
            </a:pPr>
            <a:r>
              <a:rPr lang="en-US" sz="3950">
                <a:solidFill>
                  <a:srgbClr val="000000"/>
                </a:solidFill>
                <a:latin typeface="+mj-lt"/>
              </a:rPr>
              <a:t>8+ primary research interviews with government officials and environment experts</a:t>
            </a:r>
            <a:endParaRPr lang="en-US" sz="3950">
              <a:solidFill>
                <a:srgbClr val="000000"/>
              </a:solidFill>
              <a:latin typeface="+mj-lt"/>
              <a:ea typeface="Calibri"/>
              <a:cs typeface="Calibri"/>
            </a:endParaRPr>
          </a:p>
          <a:p>
            <a:pPr>
              <a:lnSpc>
                <a:spcPts val="4799"/>
              </a:lnSpc>
            </a:pPr>
            <a:endParaRPr lang="en-US" sz="3999">
              <a:solidFill>
                <a:srgbClr val="000000"/>
              </a:solidFill>
              <a:latin typeface="+mj-lt"/>
            </a:endParaRPr>
          </a:p>
          <a:p>
            <a:pPr marL="862965" lvl="1" indent="-431165">
              <a:lnSpc>
                <a:spcPts val="4799"/>
              </a:lnSpc>
              <a:spcBef>
                <a:spcPct val="0"/>
              </a:spcBef>
              <a:buFont typeface="Arial"/>
              <a:buChar char="•"/>
            </a:pPr>
            <a:r>
              <a:rPr lang="en-US" sz="3950">
                <a:solidFill>
                  <a:srgbClr val="000000"/>
                </a:solidFill>
                <a:latin typeface="+mj-lt"/>
              </a:rPr>
              <a:t>15+ secondary research of academic literature, regional reports, and other white papers</a:t>
            </a:r>
            <a:endParaRPr lang="en-US" sz="3950">
              <a:solidFill>
                <a:srgbClr val="000000"/>
              </a:solidFill>
              <a:latin typeface="+mj-lt"/>
              <a:ea typeface="Calibri"/>
              <a:cs typeface="Calibri"/>
            </a:endParaRPr>
          </a:p>
          <a:p>
            <a:pPr>
              <a:lnSpc>
                <a:spcPts val="4799"/>
              </a:lnSpc>
              <a:spcBef>
                <a:spcPct val="0"/>
              </a:spcBef>
            </a:pPr>
            <a:endParaRPr lang="en-US" sz="3999">
              <a:solidFill>
                <a:srgbClr val="000000"/>
              </a:solidFill>
              <a:latin typeface="+mj-lt"/>
            </a:endParaRPr>
          </a:p>
        </p:txBody>
      </p:sp>
      <p:sp>
        <p:nvSpPr>
          <p:cNvPr id="5" name="AutoShape 5"/>
          <p:cNvSpPr/>
          <p:nvPr/>
        </p:nvSpPr>
        <p:spPr>
          <a:xfrm flipV="1">
            <a:off x="914167" y="2123072"/>
            <a:ext cx="2143419" cy="0"/>
          </a:xfrm>
          <a:prstGeom prst="line">
            <a:avLst/>
          </a:prstGeom>
          <a:ln w="38100" cap="flat">
            <a:solidFill>
              <a:srgbClr val="3064BE"/>
            </a:solidFill>
            <a:prstDash val="solid"/>
            <a:headEnd type="none" w="sm" len="sm"/>
            <a:tailEnd type="none" w="sm" len="sm"/>
          </a:ln>
        </p:spPr>
        <p:txBody>
          <a:bodyPr/>
          <a:lstStyle/>
          <a:p>
            <a:endParaRPr lang="en-US" sz="4799"/>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graphicFrame>
        <p:nvGraphicFramePr>
          <p:cNvPr id="7" name="Object 6">
            <a:extLst>
              <a:ext uri="{FF2B5EF4-FFF2-40B4-BE49-F238E27FC236}">
                <a16:creationId xmlns:a16="http://schemas.microsoft.com/office/drawing/2014/main" id="{E373FE17-C6A9-961C-D2AB-7788ABC881DB}"/>
              </a:ext>
            </a:extLst>
          </p:cNvPr>
          <p:cNvGraphicFramePr>
            <a:graphicFrameLocks noChangeAspect="1"/>
          </p:cNvGraphicFramePr>
          <p:nvPr>
            <p:extLst>
              <p:ext uri="{D42A27DB-BD31-4B8C-83A1-F6EECF244321}">
                <p14:modId xmlns:p14="http://schemas.microsoft.com/office/powerpoint/2010/main" val="954326741"/>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2" imgW="6552904" imgH="6718081" progId="Acrobat.Document.2020">
                  <p:embed/>
                </p:oleObj>
              </mc:Choice>
              <mc:Fallback>
                <p:oleObj name="Acrobat Document" r:id="rId2" imgW="6552904" imgH="6718081" progId="Acrobat.Document.2020">
                  <p:embed/>
                  <p:pic>
                    <p:nvPicPr>
                      <p:cNvPr id="7" name="Object 6">
                        <a:extLst>
                          <a:ext uri="{FF2B5EF4-FFF2-40B4-BE49-F238E27FC236}">
                            <a16:creationId xmlns:a16="http://schemas.microsoft.com/office/drawing/2014/main" id="{E373FE17-C6A9-961C-D2AB-7788ABC881DB}"/>
                          </a:ext>
                        </a:extLst>
                      </p:cNvPr>
                      <p:cNvPicPr/>
                      <p:nvPr/>
                    </p:nvPicPr>
                    <p:blipFill>
                      <a:blip r:embed="rId3"/>
                      <a:stretch>
                        <a:fillRect/>
                      </a:stretch>
                    </p:blipFill>
                    <p:spPr>
                      <a:xfrm>
                        <a:off x="3669057" y="11846452"/>
                        <a:ext cx="1598682" cy="1638958"/>
                      </a:xfrm>
                      <a:prstGeom prst="rect">
                        <a:avLst/>
                      </a:prstGeom>
                    </p:spPr>
                  </p:pic>
                </p:oleObj>
              </mc:Fallback>
            </mc:AlternateContent>
          </a:graphicData>
        </a:graphic>
      </p:graphicFrame>
      <p:sp>
        <p:nvSpPr>
          <p:cNvPr id="8" name="Slide Number Placeholder 3">
            <a:extLst>
              <a:ext uri="{FF2B5EF4-FFF2-40B4-BE49-F238E27FC236}">
                <a16:creationId xmlns:a16="http://schemas.microsoft.com/office/drawing/2014/main" id="{B5418C6F-F95F-E429-5230-9602E9FF0D52}"/>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27</a:t>
            </a:fld>
            <a:endParaRPr 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390719-CB20-F623-B495-D19D750F486A}"/>
              </a:ext>
            </a:extLst>
          </p:cNvPr>
          <p:cNvPicPr>
            <a:picLocks noChangeAspect="1"/>
          </p:cNvPicPr>
          <p:nvPr/>
        </p:nvPicPr>
        <p:blipFill>
          <a:blip r:embed="rId2"/>
          <a:stretch>
            <a:fillRect/>
          </a:stretch>
        </p:blipFill>
        <p:spPr>
          <a:xfrm>
            <a:off x="10248900" y="2525236"/>
            <a:ext cx="12741124" cy="9928148"/>
          </a:xfrm>
          <a:prstGeom prst="rect">
            <a:avLst/>
          </a:prstGeom>
        </p:spPr>
      </p:pic>
      <p:sp>
        <p:nvSpPr>
          <p:cNvPr id="3" name="TextBox 3"/>
          <p:cNvSpPr txBox="1"/>
          <p:nvPr/>
        </p:nvSpPr>
        <p:spPr>
          <a:xfrm>
            <a:off x="1092541" y="830947"/>
            <a:ext cx="23861815" cy="944041"/>
          </a:xfrm>
          <a:prstGeom prst="rect">
            <a:avLst/>
          </a:prstGeom>
        </p:spPr>
        <p:txBody>
          <a:bodyPr lIns="0" tIns="0" rIns="0" bIns="0" rtlCol="0" anchor="t">
            <a:spAutoFit/>
          </a:bodyPr>
          <a:lstStyle/>
          <a:p>
            <a:pPr>
              <a:lnSpc>
                <a:spcPts val="7551"/>
              </a:lnSpc>
              <a:spcBef>
                <a:spcPct val="0"/>
              </a:spcBef>
            </a:pPr>
            <a:r>
              <a:rPr lang="en-US" sz="6293">
                <a:solidFill>
                  <a:srgbClr val="000000"/>
                </a:solidFill>
              </a:rPr>
              <a:t>Environment – Air Quality</a:t>
            </a:r>
          </a:p>
        </p:txBody>
      </p:sp>
      <p:sp>
        <p:nvSpPr>
          <p:cNvPr id="4" name="TextBox 4"/>
          <p:cNvSpPr txBox="1"/>
          <p:nvPr/>
        </p:nvSpPr>
        <p:spPr>
          <a:xfrm>
            <a:off x="453190" y="2711300"/>
            <a:ext cx="9535635" cy="7797006"/>
          </a:xfrm>
          <a:prstGeom prst="rect">
            <a:avLst/>
          </a:prstGeom>
        </p:spPr>
        <p:txBody>
          <a:bodyPr wrap="square" lIns="0" tIns="0" rIns="0" bIns="0" rtlCol="0" anchor="t">
            <a:spAutoFit/>
          </a:bodyPr>
          <a:lstStyle/>
          <a:p>
            <a:pPr marL="344805" lvl="1">
              <a:lnSpc>
                <a:spcPts val="3839"/>
              </a:lnSpc>
            </a:pPr>
            <a:r>
              <a:rPr lang="en-US" sz="3199" dirty="0">
                <a:solidFill>
                  <a:srgbClr val="000000"/>
                </a:solidFill>
                <a:latin typeface="+mj-lt"/>
              </a:rPr>
              <a:t>Inland SoCal primary </a:t>
            </a:r>
            <a:r>
              <a:rPr lang="en-US" sz="3199" b="1" dirty="0">
                <a:solidFill>
                  <a:srgbClr val="000000"/>
                </a:solidFill>
                <a:latin typeface="+mj-lt"/>
              </a:rPr>
              <a:t>air pollutants</a:t>
            </a:r>
            <a:r>
              <a:rPr lang="en-US" sz="3199" dirty="0">
                <a:solidFill>
                  <a:srgbClr val="000000"/>
                </a:solidFill>
                <a:latin typeface="+mj-lt"/>
              </a:rPr>
              <a:t>:</a:t>
            </a:r>
            <a:endParaRPr lang="en-US" dirty="0"/>
          </a:p>
          <a:p>
            <a:pPr marL="690245" lvl="1" indent="-344805">
              <a:lnSpc>
                <a:spcPts val="3839"/>
              </a:lnSpc>
              <a:buFont typeface="Arial"/>
              <a:buChar char="•"/>
            </a:pPr>
            <a:r>
              <a:rPr lang="en-US" sz="2800" dirty="0">
                <a:solidFill>
                  <a:srgbClr val="000000"/>
                </a:solidFill>
                <a:latin typeface="+mj-lt"/>
              </a:rPr>
              <a:t>Ozone</a:t>
            </a:r>
            <a:endParaRPr lang="en-US" sz="2800" dirty="0">
              <a:solidFill>
                <a:srgbClr val="000000"/>
              </a:solidFill>
              <a:latin typeface="+mj-lt"/>
              <a:ea typeface="Calibri" panose="020F0502020204030204"/>
              <a:cs typeface="Calibri" panose="020F0502020204030204"/>
            </a:endParaRPr>
          </a:p>
          <a:p>
            <a:pPr marL="690245" lvl="1" indent="-344805">
              <a:lnSpc>
                <a:spcPts val="3839"/>
              </a:lnSpc>
              <a:buFont typeface="Arial"/>
              <a:buChar char="•"/>
            </a:pPr>
            <a:r>
              <a:rPr lang="en-US" sz="2800" dirty="0">
                <a:solidFill>
                  <a:srgbClr val="000000"/>
                </a:solidFill>
                <a:latin typeface="+mj-lt"/>
              </a:rPr>
              <a:t>Particulate matter (both PM10 and PM2.5)</a:t>
            </a:r>
            <a:endParaRPr lang="en-US" sz="2800" dirty="0">
              <a:solidFill>
                <a:srgbClr val="000000"/>
              </a:solidFill>
              <a:latin typeface="+mj-lt"/>
              <a:ea typeface="Calibri" panose="020F0502020204030204"/>
              <a:cs typeface="Calibri" panose="020F0502020204030204"/>
            </a:endParaRPr>
          </a:p>
          <a:p>
            <a:pPr marL="690245" lvl="1" indent="-344805">
              <a:lnSpc>
                <a:spcPts val="3839"/>
              </a:lnSpc>
              <a:buFont typeface="Arial"/>
              <a:buChar char="•"/>
            </a:pPr>
            <a:r>
              <a:rPr lang="en-US" sz="2800" dirty="0">
                <a:solidFill>
                  <a:srgbClr val="000000"/>
                </a:solidFill>
                <a:latin typeface="+mj-lt"/>
              </a:rPr>
              <a:t>Nitrogen dioxide (NO2)</a:t>
            </a:r>
            <a:endParaRPr lang="en-US" sz="2800" dirty="0">
              <a:solidFill>
                <a:srgbClr val="000000"/>
              </a:solidFill>
              <a:latin typeface="+mj-lt"/>
              <a:ea typeface="Calibri" panose="020F0502020204030204"/>
              <a:cs typeface="Calibri" panose="020F0502020204030204"/>
            </a:endParaRPr>
          </a:p>
          <a:p>
            <a:pPr marL="690245" lvl="1" indent="-344805">
              <a:lnSpc>
                <a:spcPts val="3839"/>
              </a:lnSpc>
              <a:buFont typeface="Arial"/>
              <a:buChar char="•"/>
            </a:pPr>
            <a:r>
              <a:rPr lang="en-US" sz="2800" dirty="0">
                <a:solidFill>
                  <a:srgbClr val="000000"/>
                </a:solidFill>
                <a:latin typeface="+mj-lt"/>
              </a:rPr>
              <a:t>Sulfur dioxide (SO2)</a:t>
            </a:r>
            <a:endParaRPr lang="en-US" sz="2800" dirty="0">
              <a:solidFill>
                <a:srgbClr val="000000"/>
              </a:solidFill>
              <a:latin typeface="+mj-lt"/>
              <a:ea typeface="Calibri" panose="020F0502020204030204"/>
              <a:cs typeface="Calibri" panose="020F0502020204030204"/>
            </a:endParaRPr>
          </a:p>
          <a:p>
            <a:pPr marL="690245" lvl="1" indent="-344805">
              <a:lnSpc>
                <a:spcPts val="3839"/>
              </a:lnSpc>
              <a:buFont typeface="Arial"/>
              <a:buChar char="•"/>
            </a:pPr>
            <a:r>
              <a:rPr lang="en-US" sz="2800" dirty="0">
                <a:solidFill>
                  <a:srgbClr val="000000"/>
                </a:solidFill>
                <a:latin typeface="+mj-lt"/>
              </a:rPr>
              <a:t>Carbon monoxide (CO)</a:t>
            </a:r>
            <a:endParaRPr lang="en-US" sz="2800" dirty="0">
              <a:solidFill>
                <a:srgbClr val="000000"/>
              </a:solidFill>
              <a:latin typeface="+mj-lt"/>
              <a:ea typeface="Calibri" panose="020F0502020204030204"/>
              <a:cs typeface="Calibri" panose="020F0502020204030204"/>
            </a:endParaRPr>
          </a:p>
          <a:p>
            <a:pPr marL="344805" lvl="1">
              <a:lnSpc>
                <a:spcPts val="3839"/>
              </a:lnSpc>
            </a:pPr>
            <a:endParaRPr lang="en-US" sz="3199" dirty="0">
              <a:solidFill>
                <a:srgbClr val="000000"/>
              </a:solidFill>
              <a:latin typeface="+mj-lt"/>
              <a:ea typeface="Calibri" panose="020F0502020204030204"/>
              <a:cs typeface="Calibri" panose="020F0502020204030204"/>
            </a:endParaRPr>
          </a:p>
          <a:p>
            <a:pPr marL="344805" lvl="1">
              <a:lnSpc>
                <a:spcPts val="3839"/>
              </a:lnSpc>
            </a:pPr>
            <a:r>
              <a:rPr lang="en-US" sz="3150" b="1" dirty="0">
                <a:solidFill>
                  <a:srgbClr val="000000"/>
                </a:solidFill>
                <a:latin typeface="+mj-lt"/>
              </a:rPr>
              <a:t>Inconsistent</a:t>
            </a:r>
            <a:r>
              <a:rPr lang="en-US" sz="3150" dirty="0">
                <a:solidFill>
                  <a:srgbClr val="000000"/>
                </a:solidFill>
                <a:latin typeface="+mj-lt"/>
              </a:rPr>
              <a:t> air quality </a:t>
            </a:r>
            <a:r>
              <a:rPr lang="en-US" sz="3150" b="1" dirty="0">
                <a:solidFill>
                  <a:srgbClr val="000000"/>
                </a:solidFill>
                <a:latin typeface="+mj-lt"/>
              </a:rPr>
              <a:t>monitoring</a:t>
            </a:r>
            <a:r>
              <a:rPr lang="en-US" sz="3150" dirty="0">
                <a:solidFill>
                  <a:srgbClr val="000000"/>
                </a:solidFill>
                <a:latin typeface="+mj-lt"/>
              </a:rPr>
              <a:t> makes it difficult to assess true pollution burden</a:t>
            </a:r>
            <a:endParaRPr lang="en-US" sz="3150" dirty="0">
              <a:solidFill>
                <a:srgbClr val="000000"/>
              </a:solidFill>
              <a:latin typeface="+mj-lt"/>
              <a:ea typeface="Calibri"/>
              <a:cs typeface="Calibri"/>
            </a:endParaRPr>
          </a:p>
          <a:p>
            <a:pPr>
              <a:lnSpc>
                <a:spcPts val="3839"/>
              </a:lnSpc>
            </a:pPr>
            <a:endParaRPr lang="en-US" sz="3150" dirty="0">
              <a:solidFill>
                <a:srgbClr val="000000"/>
              </a:solidFill>
              <a:latin typeface="+mj-lt"/>
              <a:ea typeface="Calibri"/>
              <a:cs typeface="Calibri"/>
            </a:endParaRPr>
          </a:p>
          <a:p>
            <a:pPr marL="344805" lvl="1">
              <a:lnSpc>
                <a:spcPts val="3839"/>
              </a:lnSpc>
            </a:pPr>
            <a:r>
              <a:rPr lang="en-US" sz="3150" dirty="0">
                <a:solidFill>
                  <a:srgbClr val="000000"/>
                </a:solidFill>
                <a:latin typeface="+mj-lt"/>
              </a:rPr>
              <a:t>In recent years, </a:t>
            </a:r>
            <a:r>
              <a:rPr lang="en-US" sz="3150" b="1" dirty="0">
                <a:solidFill>
                  <a:srgbClr val="000000"/>
                </a:solidFill>
                <a:latin typeface="+mj-lt"/>
              </a:rPr>
              <a:t>ozone levels have stalled or worsened </a:t>
            </a:r>
            <a:r>
              <a:rPr lang="en-US" sz="3150" dirty="0">
                <a:solidFill>
                  <a:srgbClr val="000000"/>
                </a:solidFill>
                <a:latin typeface="+mj-lt"/>
              </a:rPr>
              <a:t>trends in specific areas, signaling need for more robust interventions</a:t>
            </a:r>
            <a:endParaRPr lang="en-US" sz="3150" dirty="0">
              <a:solidFill>
                <a:srgbClr val="000000"/>
              </a:solidFill>
              <a:latin typeface="+mj-lt"/>
              <a:ea typeface="Calibri"/>
              <a:cs typeface="Calibri"/>
            </a:endParaRPr>
          </a:p>
          <a:p>
            <a:pPr>
              <a:lnSpc>
                <a:spcPts val="3839"/>
              </a:lnSpc>
            </a:pPr>
            <a:endParaRPr lang="en-US" sz="3199" dirty="0">
              <a:solidFill>
                <a:srgbClr val="000000"/>
              </a:solidFill>
              <a:latin typeface="+mj-lt"/>
            </a:endParaRPr>
          </a:p>
          <a:p>
            <a:pPr marL="344805" lvl="1">
              <a:lnSpc>
                <a:spcPts val="3839"/>
              </a:lnSpc>
            </a:pPr>
            <a:r>
              <a:rPr lang="en-US" sz="3150" dirty="0">
                <a:solidFill>
                  <a:srgbClr val="000000"/>
                </a:solidFill>
                <a:latin typeface="+mj-lt"/>
              </a:rPr>
              <a:t>Rise in </a:t>
            </a:r>
            <a:r>
              <a:rPr lang="en-US" sz="3150" b="1" dirty="0">
                <a:solidFill>
                  <a:srgbClr val="000000"/>
                </a:solidFill>
                <a:latin typeface="+mj-lt"/>
              </a:rPr>
              <a:t>temperatures</a:t>
            </a:r>
            <a:r>
              <a:rPr lang="en-US" sz="3150" dirty="0">
                <a:solidFill>
                  <a:srgbClr val="000000"/>
                </a:solidFill>
                <a:latin typeface="+mj-lt"/>
              </a:rPr>
              <a:t> and continued </a:t>
            </a:r>
            <a:r>
              <a:rPr lang="en-US" sz="3150" b="1" dirty="0">
                <a:solidFill>
                  <a:srgbClr val="000000"/>
                </a:solidFill>
                <a:latin typeface="+mj-lt"/>
              </a:rPr>
              <a:t>poor air quality </a:t>
            </a:r>
            <a:r>
              <a:rPr lang="en-US" sz="3150" dirty="0">
                <a:solidFill>
                  <a:srgbClr val="000000"/>
                </a:solidFill>
                <a:latin typeface="+mj-lt"/>
              </a:rPr>
              <a:t>(PM2.5, PM10, ozone) compound </a:t>
            </a:r>
            <a:r>
              <a:rPr lang="en-US" sz="3150" b="1" dirty="0">
                <a:solidFill>
                  <a:srgbClr val="000000"/>
                </a:solidFill>
                <a:latin typeface="+mj-lt"/>
              </a:rPr>
              <a:t>public health risks</a:t>
            </a:r>
            <a:endParaRPr lang="en-US" sz="3199" b="1" dirty="0">
              <a:solidFill>
                <a:srgbClr val="000000"/>
              </a:solidFill>
              <a:latin typeface="+mj-lt"/>
              <a:ea typeface="Calibri" panose="020F0502020204030204"/>
              <a:cs typeface="Calibri" panose="020F0502020204030204"/>
            </a:endParaRPr>
          </a:p>
        </p:txBody>
      </p:sp>
      <p:sp>
        <p:nvSpPr>
          <p:cNvPr id="5" name="AutoShape 5"/>
          <p:cNvSpPr/>
          <p:nvPr/>
        </p:nvSpPr>
        <p:spPr>
          <a:xfrm flipV="1">
            <a:off x="914167" y="2123072"/>
            <a:ext cx="2143419" cy="0"/>
          </a:xfrm>
          <a:prstGeom prst="line">
            <a:avLst/>
          </a:prstGeom>
          <a:ln w="38100" cap="flat">
            <a:solidFill>
              <a:srgbClr val="3064BE"/>
            </a:solidFill>
            <a:prstDash val="solid"/>
            <a:headEnd type="none" w="sm" len="sm"/>
            <a:tailEnd type="none" w="sm" len="sm"/>
          </a:ln>
        </p:spPr>
        <p:txBody>
          <a:bodyPr/>
          <a:lstStyle/>
          <a:p>
            <a:endParaRPr lang="en-US" sz="4799"/>
          </a:p>
        </p:txBody>
      </p:sp>
      <p:sp>
        <p:nvSpPr>
          <p:cNvPr id="7" name="AutoShape 7"/>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graphicFrame>
        <p:nvGraphicFramePr>
          <p:cNvPr id="10" name="Object 9">
            <a:extLst>
              <a:ext uri="{FF2B5EF4-FFF2-40B4-BE49-F238E27FC236}">
                <a16:creationId xmlns:a16="http://schemas.microsoft.com/office/drawing/2014/main" id="{CD2B90E4-9680-0804-CAAC-D97F88F7C8FB}"/>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10" name="Object 9">
                        <a:extLst>
                          <a:ext uri="{FF2B5EF4-FFF2-40B4-BE49-F238E27FC236}">
                            <a16:creationId xmlns:a16="http://schemas.microsoft.com/office/drawing/2014/main" id="{CD2B90E4-9680-0804-CAAC-D97F88F7C8FB}"/>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11" name="Slide Number Placeholder 3">
            <a:extLst>
              <a:ext uri="{FF2B5EF4-FFF2-40B4-BE49-F238E27FC236}">
                <a16:creationId xmlns:a16="http://schemas.microsoft.com/office/drawing/2014/main" id="{61A6875B-997F-1C0A-21F4-9C47E695D415}"/>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28</a:t>
            </a:fld>
            <a:endParaRPr lang="en-US"/>
          </a:p>
        </p:txBody>
      </p:sp>
      <p:sp>
        <p:nvSpPr>
          <p:cNvPr id="2" name="Callout: Bent Line with No Border 1">
            <a:extLst>
              <a:ext uri="{FF2B5EF4-FFF2-40B4-BE49-F238E27FC236}">
                <a16:creationId xmlns:a16="http://schemas.microsoft.com/office/drawing/2014/main" id="{C7CCB091-E2B6-59C5-A662-1628518A691A}"/>
              </a:ext>
            </a:extLst>
          </p:cNvPr>
          <p:cNvSpPr/>
          <p:nvPr/>
        </p:nvSpPr>
        <p:spPr>
          <a:xfrm>
            <a:off x="21605724" y="3650195"/>
            <a:ext cx="1038376" cy="871005"/>
          </a:xfrm>
          <a:prstGeom prst="callout2">
            <a:avLst>
              <a:gd name="adj1" fmla="val 53744"/>
              <a:gd name="adj2" fmla="val -2451"/>
              <a:gd name="adj3" fmla="val 69783"/>
              <a:gd name="adj4" fmla="val -33333"/>
              <a:gd name="adj5" fmla="val 176656"/>
              <a:gd name="adj6" fmla="val -42745"/>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2"/>
                </a:solidFill>
              </a:rPr>
              <a:t>PM2.5 </a:t>
            </a:r>
          </a:p>
          <a:p>
            <a:pPr algn="ctr"/>
            <a:r>
              <a:rPr lang="en-US" sz="2000">
                <a:solidFill>
                  <a:schemeClr val="tx2"/>
                </a:solidFill>
              </a:rPr>
              <a:t>14 days</a:t>
            </a:r>
          </a:p>
        </p:txBody>
      </p:sp>
      <p:sp>
        <p:nvSpPr>
          <p:cNvPr id="6" name="Callout: Bent Line with No Border 5">
            <a:extLst>
              <a:ext uri="{FF2B5EF4-FFF2-40B4-BE49-F238E27FC236}">
                <a16:creationId xmlns:a16="http://schemas.microsoft.com/office/drawing/2014/main" id="{A8083294-9AB3-7457-2818-33839CE1CED7}"/>
              </a:ext>
            </a:extLst>
          </p:cNvPr>
          <p:cNvSpPr/>
          <p:nvPr/>
        </p:nvSpPr>
        <p:spPr>
          <a:xfrm>
            <a:off x="23104324" y="4983695"/>
            <a:ext cx="1038376" cy="871005"/>
          </a:xfrm>
          <a:prstGeom prst="callout2">
            <a:avLst>
              <a:gd name="adj1" fmla="val 53744"/>
              <a:gd name="adj2" fmla="val -2451"/>
              <a:gd name="adj3" fmla="val 69783"/>
              <a:gd name="adj4" fmla="val -33333"/>
              <a:gd name="adj5" fmla="val 211650"/>
              <a:gd name="adj6" fmla="val -180951"/>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2"/>
                </a:solidFill>
              </a:rPr>
              <a:t>PM10 </a:t>
            </a:r>
          </a:p>
          <a:p>
            <a:pPr algn="ctr"/>
            <a:r>
              <a:rPr lang="en-US" sz="2000">
                <a:solidFill>
                  <a:schemeClr val="tx2"/>
                </a:solidFill>
              </a:rPr>
              <a:t>1 day</a:t>
            </a:r>
          </a:p>
        </p:txBody>
      </p:sp>
      <p:sp>
        <p:nvSpPr>
          <p:cNvPr id="8" name="Callout: Bent Line with No Border 7">
            <a:extLst>
              <a:ext uri="{FF2B5EF4-FFF2-40B4-BE49-F238E27FC236}">
                <a16:creationId xmlns:a16="http://schemas.microsoft.com/office/drawing/2014/main" id="{E5F760EA-3BB4-DC80-D1BF-CC4C9C603713}"/>
              </a:ext>
            </a:extLst>
          </p:cNvPr>
          <p:cNvSpPr/>
          <p:nvPr/>
        </p:nvSpPr>
        <p:spPr>
          <a:xfrm>
            <a:off x="21605724" y="7616286"/>
            <a:ext cx="1038376" cy="871005"/>
          </a:xfrm>
          <a:prstGeom prst="callout2">
            <a:avLst>
              <a:gd name="adj1" fmla="val 53744"/>
              <a:gd name="adj2" fmla="val -2451"/>
              <a:gd name="adj3" fmla="val 69783"/>
              <a:gd name="adj4" fmla="val -33333"/>
              <a:gd name="adj5" fmla="val 176656"/>
              <a:gd name="adj6" fmla="val -42745"/>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2"/>
                </a:solidFill>
              </a:rPr>
              <a:t>PM2.5 </a:t>
            </a:r>
          </a:p>
          <a:p>
            <a:pPr algn="ctr"/>
            <a:r>
              <a:rPr lang="en-US" sz="2000">
                <a:solidFill>
                  <a:schemeClr val="tx2"/>
                </a:solidFill>
              </a:rPr>
              <a:t>14 days</a:t>
            </a:r>
          </a:p>
        </p:txBody>
      </p:sp>
      <p:sp>
        <p:nvSpPr>
          <p:cNvPr id="12" name="Callout: Bent Line with No Border 11">
            <a:extLst>
              <a:ext uri="{FF2B5EF4-FFF2-40B4-BE49-F238E27FC236}">
                <a16:creationId xmlns:a16="http://schemas.microsoft.com/office/drawing/2014/main" id="{79DD83A1-EDEE-2244-C08E-E0EC872A6D61}"/>
              </a:ext>
            </a:extLst>
          </p:cNvPr>
          <p:cNvSpPr/>
          <p:nvPr/>
        </p:nvSpPr>
        <p:spPr>
          <a:xfrm>
            <a:off x="23104324" y="8627904"/>
            <a:ext cx="1038376" cy="871005"/>
          </a:xfrm>
          <a:prstGeom prst="callout2">
            <a:avLst>
              <a:gd name="adj1" fmla="val 53744"/>
              <a:gd name="adj2" fmla="val -2451"/>
              <a:gd name="adj3" fmla="val 69783"/>
              <a:gd name="adj4" fmla="val -33333"/>
              <a:gd name="adj5" fmla="val 211650"/>
              <a:gd name="adj6" fmla="val -180951"/>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2"/>
                </a:solidFill>
              </a:rPr>
              <a:t>PM10 </a:t>
            </a:r>
          </a:p>
          <a:p>
            <a:pPr algn="ctr"/>
            <a:r>
              <a:rPr lang="en-US" sz="2000">
                <a:solidFill>
                  <a:schemeClr val="tx2"/>
                </a:solidFill>
              </a:rPr>
              <a:t>3 days</a:t>
            </a:r>
          </a:p>
        </p:txBody>
      </p:sp>
    </p:spTree>
    <p:extLst>
      <p:ext uri="{BB962C8B-B14F-4D97-AF65-F5344CB8AC3E}">
        <p14:creationId xmlns:p14="http://schemas.microsoft.com/office/powerpoint/2010/main" val="307492054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3C937F-5877-A841-8373-5876F911B5FF}"/>
              </a:ext>
            </a:extLst>
          </p:cNvPr>
          <p:cNvSpPr>
            <a:spLocks noGrp="1"/>
          </p:cNvSpPr>
          <p:nvPr>
            <p:ph type="body" sz="quarter" idx="10"/>
          </p:nvPr>
        </p:nvSpPr>
        <p:spPr>
          <a:xfrm>
            <a:off x="2311568" y="5152293"/>
            <a:ext cx="20267077" cy="2196066"/>
          </a:xfrm>
        </p:spPr>
        <p:txBody>
          <a:bodyPr>
            <a:normAutofit fontScale="85000" lnSpcReduction="20000"/>
          </a:bodyPr>
          <a:lstStyle/>
          <a:p>
            <a:r>
              <a:rPr lang="en-US"/>
              <a:t>How CSE-administered Programs and Community Outreach Help Inland SoCal</a:t>
            </a:r>
          </a:p>
        </p:txBody>
      </p:sp>
      <p:cxnSp>
        <p:nvCxnSpPr>
          <p:cNvPr id="3" name="Straight Connector 2">
            <a:extLst>
              <a:ext uri="{FF2B5EF4-FFF2-40B4-BE49-F238E27FC236}">
                <a16:creationId xmlns:a16="http://schemas.microsoft.com/office/drawing/2014/main" id="{014353CF-6DEC-BB44-ACBF-1FA33ECE6ECF}"/>
              </a:ext>
            </a:extLst>
          </p:cNvPr>
          <p:cNvCxnSpPr/>
          <p:nvPr/>
        </p:nvCxnSpPr>
        <p:spPr>
          <a:xfrm>
            <a:off x="2423375" y="7696755"/>
            <a:ext cx="1364539" cy="0"/>
          </a:xfrm>
          <a:prstGeom prst="line">
            <a:avLst/>
          </a:prstGeom>
          <a:ln w="4572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9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3C937F-5877-A841-8373-5876F911B5FF}"/>
              </a:ext>
            </a:extLst>
          </p:cNvPr>
          <p:cNvSpPr>
            <a:spLocks noGrp="1"/>
          </p:cNvSpPr>
          <p:nvPr>
            <p:ph type="body" sz="quarter" idx="10"/>
          </p:nvPr>
        </p:nvSpPr>
        <p:spPr>
          <a:xfrm>
            <a:off x="2311568" y="5152293"/>
            <a:ext cx="20267077" cy="2196066"/>
          </a:xfrm>
        </p:spPr>
        <p:txBody>
          <a:bodyPr>
            <a:normAutofit fontScale="85000" lnSpcReduction="20000"/>
          </a:bodyPr>
          <a:lstStyle/>
          <a:p>
            <a:r>
              <a:rPr lang="en-US"/>
              <a:t>Intro to CSE &amp; Connection to Environmental Justice Work</a:t>
            </a:r>
          </a:p>
        </p:txBody>
      </p:sp>
      <p:cxnSp>
        <p:nvCxnSpPr>
          <p:cNvPr id="3" name="Straight Connector 2">
            <a:extLst>
              <a:ext uri="{FF2B5EF4-FFF2-40B4-BE49-F238E27FC236}">
                <a16:creationId xmlns:a16="http://schemas.microsoft.com/office/drawing/2014/main" id="{014353CF-6DEC-BB44-ACBF-1FA33ECE6ECF}"/>
              </a:ext>
            </a:extLst>
          </p:cNvPr>
          <p:cNvCxnSpPr/>
          <p:nvPr/>
        </p:nvCxnSpPr>
        <p:spPr>
          <a:xfrm>
            <a:off x="2423375" y="7696755"/>
            <a:ext cx="1364539" cy="0"/>
          </a:xfrm>
          <a:prstGeom prst="line">
            <a:avLst/>
          </a:prstGeom>
          <a:ln w="4572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886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0C34ED-A7D2-1A5B-1F87-88A2FEED297C}"/>
              </a:ext>
            </a:extLst>
          </p:cNvPr>
          <p:cNvSpPr>
            <a:spLocks noGrp="1"/>
          </p:cNvSpPr>
          <p:nvPr>
            <p:ph type="body" sz="quarter" idx="62"/>
          </p:nvPr>
        </p:nvSpPr>
        <p:spPr>
          <a:xfrm>
            <a:off x="2077279" y="3567952"/>
            <a:ext cx="19838504" cy="7772595"/>
          </a:xfrm>
        </p:spPr>
        <p:txBody>
          <a:bodyPr>
            <a:normAutofit fontScale="62500" lnSpcReduction="20000"/>
          </a:bodyPr>
          <a:lstStyle/>
          <a:p>
            <a:pPr marL="913765" lvl="1" indent="0">
              <a:buNone/>
            </a:pPr>
            <a:r>
              <a:rPr lang="en-US" dirty="0">
                <a:cs typeface="Calibri"/>
              </a:rPr>
              <a:t>Nationally, the </a:t>
            </a:r>
            <a:r>
              <a:rPr lang="en-US" b="1" dirty="0">
                <a:cs typeface="Calibri"/>
              </a:rPr>
              <a:t>programs CSE </a:t>
            </a:r>
            <a:r>
              <a:rPr lang="en-US" sz="5500" b="1" dirty="0">
                <a:cs typeface="Calibri"/>
              </a:rPr>
              <a:t>administers </a:t>
            </a:r>
            <a:r>
              <a:rPr lang="en-US" sz="5500" dirty="0">
                <a:cs typeface="Calibri"/>
              </a:rPr>
              <a:t>will reduce nearly </a:t>
            </a:r>
            <a:r>
              <a:rPr lang="en-US" sz="5500" b="1" dirty="0">
                <a:cs typeface="Calibri"/>
              </a:rPr>
              <a:t>13 million metric tons </a:t>
            </a:r>
            <a:r>
              <a:rPr lang="en-US" sz="5500" dirty="0">
                <a:cs typeface="Calibri"/>
              </a:rPr>
              <a:t>of carbon dioxide equivalent over lifetime of programs</a:t>
            </a:r>
            <a:endParaRPr lang="en-US" dirty="0"/>
          </a:p>
          <a:p>
            <a:pPr marL="1370965" lvl="1" indent="-456565"/>
            <a:r>
              <a:rPr lang="en-US" sz="3600" dirty="0">
                <a:cs typeface="Calibri"/>
              </a:rPr>
              <a:t>Equivalent of saving emissions from driving a gasoline-powered car around the Earth 1.3 million times</a:t>
            </a:r>
            <a:endParaRPr lang="en-US" sz="3600" dirty="0">
              <a:ea typeface="Calibri Light" panose="020F0302020204030204"/>
              <a:cs typeface="Calibri"/>
            </a:endParaRPr>
          </a:p>
          <a:p>
            <a:pPr marL="1370965" lvl="1" indent="-456565"/>
            <a:endParaRPr lang="en-US" sz="5500" dirty="0">
              <a:ea typeface="Calibri Light" panose="020F0302020204030204"/>
            </a:endParaRPr>
          </a:p>
          <a:p>
            <a:pPr marL="913765" lvl="1" indent="0">
              <a:buNone/>
            </a:pPr>
            <a:r>
              <a:rPr lang="en-US" sz="5500" dirty="0">
                <a:cs typeface="Calibri"/>
              </a:rPr>
              <a:t>Within Inland SoCal, CSE administers key programs that help decarbonize transportation and buildings</a:t>
            </a:r>
            <a:endParaRPr lang="en-US" sz="5500" dirty="0">
              <a:ea typeface="Calibri Light" panose="020F0302020204030204"/>
              <a:cs typeface="Calibri"/>
            </a:endParaRPr>
          </a:p>
          <a:p>
            <a:pPr marL="2285365" lvl="2" indent="-456565"/>
            <a:r>
              <a:rPr lang="en-US" sz="5500" dirty="0">
                <a:cs typeface="Calibri"/>
              </a:rPr>
              <a:t>Electric vehicle rebates: CVRP, SCE Pre-Owned Electric Vehicle</a:t>
            </a:r>
            <a:endParaRPr lang="en-US" sz="5500" dirty="0">
              <a:ea typeface="Calibri Light" panose="020F0302020204030204"/>
              <a:cs typeface="Calibri"/>
            </a:endParaRPr>
          </a:p>
          <a:p>
            <a:pPr marL="2285365" lvl="2" indent="-456565"/>
            <a:r>
              <a:rPr lang="en-US" sz="5500" dirty="0">
                <a:cs typeface="Calibri"/>
              </a:rPr>
              <a:t>Electric vehicle infrastructure incentives: CALeVIP</a:t>
            </a:r>
            <a:endParaRPr lang="en-US" dirty="0">
              <a:ea typeface="Calibri Light" panose="020F0302020204030204"/>
              <a:cs typeface="Calibri"/>
            </a:endParaRPr>
          </a:p>
          <a:p>
            <a:pPr marL="2285365" lvl="2" indent="-456565" fontAlgn="base"/>
            <a:r>
              <a:rPr lang="en-US" dirty="0">
                <a:cs typeface="Calibri"/>
              </a:rPr>
              <a:t>Distributed energy: SOMAH</a:t>
            </a:r>
            <a:endParaRPr lang="en-US" dirty="0">
              <a:ea typeface="Calibri Light" panose="020F0302020204030204"/>
              <a:cs typeface="Calibri"/>
            </a:endParaRPr>
          </a:p>
          <a:p>
            <a:pPr marL="1370965" lvl="1" indent="-456565"/>
            <a:endParaRPr lang="en-US" dirty="0">
              <a:ea typeface="Calibri Light" panose="020F0302020204030204"/>
            </a:endParaRPr>
          </a:p>
          <a:p>
            <a:pPr marL="913765" lvl="1" indent="0">
              <a:buNone/>
            </a:pPr>
            <a:r>
              <a:rPr lang="en-US" dirty="0">
                <a:ea typeface="Calibri Light"/>
                <a:cs typeface="Calibri"/>
              </a:rPr>
              <a:t>We partner and fund CBOs that work in the Inland SoCal communities to create capacity building for the CBO organizations and provide tools and training for the CBOs to have strong outreach and engagement with our community members</a:t>
            </a:r>
            <a:endParaRPr lang="en-US" dirty="0">
              <a:ea typeface="Calibri Light"/>
            </a:endParaRPr>
          </a:p>
          <a:p>
            <a:pPr marL="913765" lvl="1" indent="0">
              <a:buNone/>
            </a:pPr>
            <a:endParaRPr lang="en-US" dirty="0">
              <a:highlight>
                <a:srgbClr val="FFFF00"/>
              </a:highlight>
              <a:cs typeface="Calibri"/>
            </a:endParaRPr>
          </a:p>
          <a:p>
            <a:pPr marL="913765" lvl="1" indent="0">
              <a:buNone/>
            </a:pPr>
            <a:r>
              <a:rPr lang="en-US" dirty="0">
                <a:cs typeface="Calibri"/>
              </a:rPr>
              <a:t>In SoCal, CSE supports tribal climate action plans, workforce development, and CBO capacity building</a:t>
            </a:r>
            <a:endParaRPr lang="en-US" dirty="0">
              <a:ea typeface="Calibri Light"/>
              <a:cs typeface="Calibri"/>
            </a:endParaRPr>
          </a:p>
        </p:txBody>
      </p:sp>
      <p:sp>
        <p:nvSpPr>
          <p:cNvPr id="3" name="Text Placeholder 2">
            <a:extLst>
              <a:ext uri="{FF2B5EF4-FFF2-40B4-BE49-F238E27FC236}">
                <a16:creationId xmlns:a16="http://schemas.microsoft.com/office/drawing/2014/main" id="{E366928B-B24A-6E42-A157-1AA8314CB317}"/>
              </a:ext>
            </a:extLst>
          </p:cNvPr>
          <p:cNvSpPr>
            <a:spLocks noGrp="1"/>
          </p:cNvSpPr>
          <p:nvPr>
            <p:ph type="body" sz="quarter" idx="61"/>
          </p:nvPr>
        </p:nvSpPr>
        <p:spPr/>
        <p:txBody>
          <a:bodyPr/>
          <a:lstStyle/>
          <a:p>
            <a:r>
              <a:rPr lang="en-US">
                <a:latin typeface="+mn-lt"/>
              </a:rPr>
              <a:t>CSE’s Impact via Programs &amp; Outreach</a:t>
            </a:r>
          </a:p>
        </p:txBody>
      </p:sp>
      <p:sp>
        <p:nvSpPr>
          <p:cNvPr id="4" name="Slide Number Placeholder 3">
            <a:extLst>
              <a:ext uri="{FF2B5EF4-FFF2-40B4-BE49-F238E27FC236}">
                <a16:creationId xmlns:a16="http://schemas.microsoft.com/office/drawing/2014/main" id="{72EC9131-1B92-D2B5-4EEA-43D25F06AAE1}"/>
              </a:ext>
            </a:extLst>
          </p:cNvPr>
          <p:cNvSpPr>
            <a:spLocks noGrp="1"/>
          </p:cNvSpPr>
          <p:nvPr>
            <p:ph type="sldNum" sz="quarter" idx="4"/>
          </p:nvPr>
        </p:nvSpPr>
        <p:spPr/>
        <p:txBody>
          <a:bodyPr/>
          <a:lstStyle/>
          <a:p>
            <a:fld id="{DB8F626C-CEBF-614D-89D9-D0BEA80BC35B}" type="slidenum">
              <a:rPr lang="en-US" smtClean="0"/>
              <a:pPr/>
              <a:t>30</a:t>
            </a:fld>
            <a:endParaRPr lang="en-US"/>
          </a:p>
        </p:txBody>
      </p:sp>
    </p:spTree>
    <p:extLst>
      <p:ext uri="{BB962C8B-B14F-4D97-AF65-F5344CB8AC3E}">
        <p14:creationId xmlns:p14="http://schemas.microsoft.com/office/powerpoint/2010/main" val="192016672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5FFFE2-C74F-E8D8-968A-FC5570A029D8}"/>
              </a:ext>
            </a:extLst>
          </p:cNvPr>
          <p:cNvPicPr>
            <a:picLocks noChangeAspect="1"/>
          </p:cNvPicPr>
          <p:nvPr/>
        </p:nvPicPr>
        <p:blipFill>
          <a:blip r:embed="rId2"/>
          <a:stretch>
            <a:fillRect/>
          </a:stretch>
        </p:blipFill>
        <p:spPr>
          <a:xfrm>
            <a:off x="10108094" y="3945661"/>
            <a:ext cx="13153755" cy="6905720"/>
          </a:xfrm>
          <a:prstGeom prst="rect">
            <a:avLst/>
          </a:prstGeom>
        </p:spPr>
      </p:pic>
      <p:sp>
        <p:nvSpPr>
          <p:cNvPr id="10" name="TextBox 9">
            <a:extLst>
              <a:ext uri="{FF2B5EF4-FFF2-40B4-BE49-F238E27FC236}">
                <a16:creationId xmlns:a16="http://schemas.microsoft.com/office/drawing/2014/main" id="{42473AE8-E14C-9D4D-EC2E-6F98EADA5589}"/>
              </a:ext>
            </a:extLst>
          </p:cNvPr>
          <p:cNvSpPr txBox="1"/>
          <p:nvPr/>
        </p:nvSpPr>
        <p:spPr>
          <a:xfrm>
            <a:off x="598186" y="4410541"/>
            <a:ext cx="5286894" cy="646331"/>
          </a:xfrm>
          <a:prstGeom prst="rect">
            <a:avLst/>
          </a:prstGeom>
          <a:noFill/>
        </p:spPr>
        <p:txBody>
          <a:bodyPr wrap="square">
            <a:spAutoFit/>
          </a:bodyPr>
          <a:lstStyle/>
          <a:p>
            <a:r>
              <a:rPr lang="en-US" b="1">
                <a:solidFill>
                  <a:schemeClr val="accent4"/>
                </a:solidFill>
              </a:rPr>
              <a:t>https://calzevinsights.org/</a:t>
            </a:r>
          </a:p>
        </p:txBody>
      </p:sp>
      <p:sp>
        <p:nvSpPr>
          <p:cNvPr id="11" name="TextBox 3">
            <a:extLst>
              <a:ext uri="{FF2B5EF4-FFF2-40B4-BE49-F238E27FC236}">
                <a16:creationId xmlns:a16="http://schemas.microsoft.com/office/drawing/2014/main" id="{C58CB60C-2A76-6606-6A6D-1ECC3FF8EBC6}"/>
              </a:ext>
            </a:extLst>
          </p:cNvPr>
          <p:cNvSpPr txBox="1"/>
          <p:nvPr/>
        </p:nvSpPr>
        <p:spPr>
          <a:xfrm>
            <a:off x="370366" y="5439244"/>
            <a:ext cx="8151814" cy="5847755"/>
          </a:xfrm>
          <a:prstGeom prst="rect">
            <a:avLst/>
          </a:prstGeom>
        </p:spPr>
        <p:txBody>
          <a:bodyPr wrap="square" lIns="0" tIns="0" rIns="0" bIns="0" rtlCol="0" anchor="t">
            <a:spAutoFit/>
          </a:bodyPr>
          <a:lstStyle/>
          <a:p>
            <a:pPr marL="344805" lvl="1">
              <a:lnSpc>
                <a:spcPts val="3838"/>
              </a:lnSpc>
            </a:pPr>
            <a:endParaRPr lang="en-US" sz="3198">
              <a:solidFill>
                <a:srgbClr val="000000"/>
              </a:solidFill>
              <a:latin typeface="+mj-lt"/>
              <a:ea typeface="Calibri" panose="020F0502020204030204"/>
              <a:cs typeface="Calibri" panose="020F0502020204030204"/>
            </a:endParaRPr>
          </a:p>
          <a:p>
            <a:pPr marL="344805" lvl="1">
              <a:lnSpc>
                <a:spcPts val="3838"/>
              </a:lnSpc>
            </a:pPr>
            <a:r>
              <a:rPr lang="en-US" sz="3150">
                <a:solidFill>
                  <a:srgbClr val="000000"/>
                </a:solidFill>
                <a:latin typeface="+mj-lt"/>
              </a:rPr>
              <a:t>Inland SoCal EV buyers benefited from California Air Resources Board (CARB) incentives over past 14 years</a:t>
            </a:r>
            <a:endParaRPr lang="en-US" sz="3150">
              <a:solidFill>
                <a:srgbClr val="000000"/>
              </a:solidFill>
              <a:latin typeface="+mj-lt"/>
              <a:ea typeface="Calibri"/>
              <a:cs typeface="Calibri"/>
            </a:endParaRPr>
          </a:p>
          <a:p>
            <a:pPr marL="344805" lvl="1">
              <a:lnSpc>
                <a:spcPts val="3838"/>
              </a:lnSpc>
            </a:pPr>
            <a:endParaRPr lang="en-US" sz="3198">
              <a:solidFill>
                <a:srgbClr val="000000"/>
              </a:solidFill>
              <a:latin typeface="+mj-lt"/>
              <a:ea typeface="Calibri" panose="020F0502020204030204"/>
              <a:cs typeface="Calibri" panose="020F0502020204030204"/>
            </a:endParaRPr>
          </a:p>
          <a:p>
            <a:pPr marL="1381125" lvl="2" indent="-460375">
              <a:lnSpc>
                <a:spcPts val="3838"/>
              </a:lnSpc>
              <a:buFont typeface="Arial"/>
              <a:buChar char="⚬"/>
            </a:pPr>
            <a:r>
              <a:rPr lang="en-US" sz="3150">
                <a:solidFill>
                  <a:srgbClr val="000000"/>
                </a:solidFill>
                <a:latin typeface="+mj-lt"/>
              </a:rPr>
              <a:t>Over $102.6M in incentives for Inland SoCal EV buyers</a:t>
            </a:r>
            <a:endParaRPr lang="en-US" sz="3150">
              <a:solidFill>
                <a:srgbClr val="000000"/>
              </a:solidFill>
              <a:latin typeface="+mj-lt"/>
              <a:ea typeface="Calibri"/>
              <a:cs typeface="Calibri"/>
            </a:endParaRPr>
          </a:p>
          <a:p>
            <a:pPr marL="1381125" lvl="2" indent="-460375">
              <a:lnSpc>
                <a:spcPts val="3838"/>
              </a:lnSpc>
              <a:buFont typeface="Arial"/>
              <a:buChar char="⚬"/>
            </a:pPr>
            <a:endParaRPr lang="en-US" sz="3198">
              <a:solidFill>
                <a:srgbClr val="000000"/>
              </a:solidFill>
              <a:latin typeface="+mj-lt"/>
              <a:ea typeface="Calibri" panose="020F0502020204030204"/>
              <a:cs typeface="Calibri" panose="020F0502020204030204"/>
            </a:endParaRPr>
          </a:p>
          <a:p>
            <a:pPr marL="1381125" lvl="2" indent="-460375">
              <a:lnSpc>
                <a:spcPts val="3838"/>
              </a:lnSpc>
              <a:buFont typeface="Arial"/>
              <a:buChar char="⚬"/>
            </a:pPr>
            <a:r>
              <a:rPr lang="en-US" sz="3150">
                <a:solidFill>
                  <a:srgbClr val="000000"/>
                </a:solidFill>
                <a:latin typeface="+mj-lt"/>
              </a:rPr>
              <a:t>26.5% of incentives to DAC/LIC residents</a:t>
            </a:r>
            <a:endParaRPr lang="en-US" sz="3150">
              <a:solidFill>
                <a:srgbClr val="000000"/>
              </a:solidFill>
              <a:latin typeface="+mj-lt"/>
              <a:ea typeface="Calibri"/>
              <a:cs typeface="Calibri"/>
            </a:endParaRPr>
          </a:p>
          <a:p>
            <a:pPr marL="1381125" lvl="2" indent="-460375">
              <a:lnSpc>
                <a:spcPts val="3838"/>
              </a:lnSpc>
              <a:buFont typeface="Arial"/>
              <a:buChar char="⚬"/>
            </a:pPr>
            <a:endParaRPr lang="en-US" sz="3198">
              <a:solidFill>
                <a:srgbClr val="000000"/>
              </a:solidFill>
              <a:latin typeface="+mj-lt"/>
              <a:ea typeface="Calibri" panose="020F0502020204030204"/>
              <a:cs typeface="Calibri" panose="020F0502020204030204"/>
            </a:endParaRPr>
          </a:p>
          <a:p>
            <a:pPr marL="1381125" lvl="2" indent="-460375">
              <a:lnSpc>
                <a:spcPts val="3838"/>
              </a:lnSpc>
              <a:buFont typeface="Arial"/>
              <a:buChar char="⚬"/>
            </a:pPr>
            <a:r>
              <a:rPr lang="en-US" sz="3150">
                <a:solidFill>
                  <a:srgbClr val="000000"/>
                </a:solidFill>
                <a:latin typeface="+mj-lt"/>
              </a:rPr>
              <a:t>95% of incentives from CVRP</a:t>
            </a:r>
            <a:endParaRPr lang="en-US" sz="3150">
              <a:solidFill>
                <a:srgbClr val="000000"/>
              </a:solidFill>
              <a:latin typeface="+mj-lt"/>
              <a:ea typeface="Calibri"/>
              <a:cs typeface="Calibri"/>
            </a:endParaRPr>
          </a:p>
          <a:p>
            <a:pPr marL="1381125" lvl="2" indent="-460375">
              <a:lnSpc>
                <a:spcPts val="3838"/>
              </a:lnSpc>
              <a:buFont typeface="Arial"/>
              <a:buChar char="⚬"/>
            </a:pPr>
            <a:endParaRPr lang="en-US" sz="3198">
              <a:solidFill>
                <a:srgbClr val="000000"/>
              </a:solidFill>
              <a:latin typeface="+mj-lt"/>
              <a:ea typeface="Calibri" panose="020F0502020204030204"/>
              <a:cs typeface="Calibri" panose="020F0502020204030204"/>
            </a:endParaRPr>
          </a:p>
        </p:txBody>
      </p:sp>
      <p:sp>
        <p:nvSpPr>
          <p:cNvPr id="12" name="TextBox 11">
            <a:extLst>
              <a:ext uri="{FF2B5EF4-FFF2-40B4-BE49-F238E27FC236}">
                <a16:creationId xmlns:a16="http://schemas.microsoft.com/office/drawing/2014/main" id="{CE092D2F-0BD3-6B0A-3741-6079D6F00E44}"/>
              </a:ext>
            </a:extLst>
          </p:cNvPr>
          <p:cNvSpPr txBox="1"/>
          <p:nvPr/>
        </p:nvSpPr>
        <p:spPr>
          <a:xfrm>
            <a:off x="598186" y="3150545"/>
            <a:ext cx="7497474" cy="1200329"/>
          </a:xfrm>
          <a:prstGeom prst="rect">
            <a:avLst/>
          </a:prstGeom>
          <a:noFill/>
        </p:spPr>
        <p:txBody>
          <a:bodyPr wrap="square" lIns="91440" tIns="45720" rIns="91440" bIns="45720" anchor="t">
            <a:spAutoFit/>
          </a:bodyPr>
          <a:lstStyle/>
          <a:p>
            <a:r>
              <a:rPr lang="en-US" b="1">
                <a:solidFill>
                  <a:schemeClr val="tx2"/>
                </a:solidFill>
                <a:latin typeface="+mj-lt"/>
              </a:rPr>
              <a:t>CARB EV rebate statistics in Riverside and San Bernardino counties</a:t>
            </a:r>
          </a:p>
        </p:txBody>
      </p:sp>
      <p:grpSp>
        <p:nvGrpSpPr>
          <p:cNvPr id="6" name="Group 5">
            <a:extLst>
              <a:ext uri="{FF2B5EF4-FFF2-40B4-BE49-F238E27FC236}">
                <a16:creationId xmlns:a16="http://schemas.microsoft.com/office/drawing/2014/main" id="{4279736A-60A4-FF17-1A73-736919702C42}"/>
              </a:ext>
            </a:extLst>
          </p:cNvPr>
          <p:cNvGrpSpPr/>
          <p:nvPr/>
        </p:nvGrpSpPr>
        <p:grpSpPr>
          <a:xfrm>
            <a:off x="10108094" y="2951918"/>
            <a:ext cx="13153754" cy="803634"/>
            <a:chOff x="9412357" y="10758087"/>
            <a:chExt cx="14594928" cy="886719"/>
          </a:xfrm>
        </p:grpSpPr>
        <p:pic>
          <p:nvPicPr>
            <p:cNvPr id="14" name="Picture 13">
              <a:extLst>
                <a:ext uri="{FF2B5EF4-FFF2-40B4-BE49-F238E27FC236}">
                  <a16:creationId xmlns:a16="http://schemas.microsoft.com/office/drawing/2014/main" id="{4D0588DF-5AD4-2ED6-8112-4541F738B991}"/>
                </a:ext>
              </a:extLst>
            </p:cNvPr>
            <p:cNvPicPr>
              <a:picLocks noChangeAspect="1"/>
            </p:cNvPicPr>
            <p:nvPr/>
          </p:nvPicPr>
          <p:blipFill>
            <a:blip r:embed="rId3"/>
            <a:stretch>
              <a:fillRect/>
            </a:stretch>
          </p:blipFill>
          <p:spPr>
            <a:xfrm>
              <a:off x="9412357" y="10758087"/>
              <a:ext cx="3014844" cy="886718"/>
            </a:xfrm>
            <a:prstGeom prst="rect">
              <a:avLst/>
            </a:prstGeom>
          </p:spPr>
        </p:pic>
        <p:pic>
          <p:nvPicPr>
            <p:cNvPr id="16" name="Picture 15">
              <a:extLst>
                <a:ext uri="{FF2B5EF4-FFF2-40B4-BE49-F238E27FC236}">
                  <a16:creationId xmlns:a16="http://schemas.microsoft.com/office/drawing/2014/main" id="{750C60D0-EDB4-422A-5774-A9E839C55340}"/>
                </a:ext>
              </a:extLst>
            </p:cNvPr>
            <p:cNvPicPr>
              <a:picLocks noChangeAspect="1"/>
            </p:cNvPicPr>
            <p:nvPr/>
          </p:nvPicPr>
          <p:blipFill>
            <a:blip r:embed="rId4"/>
            <a:stretch>
              <a:fillRect/>
            </a:stretch>
          </p:blipFill>
          <p:spPr>
            <a:xfrm>
              <a:off x="12809440" y="10758087"/>
              <a:ext cx="3982450" cy="886718"/>
            </a:xfrm>
            <a:prstGeom prst="rect">
              <a:avLst/>
            </a:prstGeom>
          </p:spPr>
        </p:pic>
        <p:pic>
          <p:nvPicPr>
            <p:cNvPr id="18" name="Picture 17">
              <a:extLst>
                <a:ext uri="{FF2B5EF4-FFF2-40B4-BE49-F238E27FC236}">
                  <a16:creationId xmlns:a16="http://schemas.microsoft.com/office/drawing/2014/main" id="{5DAC89AB-30DF-D77A-6E17-D6C0D79F4281}"/>
                </a:ext>
              </a:extLst>
            </p:cNvPr>
            <p:cNvPicPr>
              <a:picLocks noChangeAspect="1"/>
            </p:cNvPicPr>
            <p:nvPr/>
          </p:nvPicPr>
          <p:blipFill>
            <a:blip r:embed="rId5"/>
            <a:stretch>
              <a:fillRect/>
            </a:stretch>
          </p:blipFill>
          <p:spPr>
            <a:xfrm>
              <a:off x="17174129" y="10758088"/>
              <a:ext cx="4363205" cy="886717"/>
            </a:xfrm>
            <a:prstGeom prst="rect">
              <a:avLst/>
            </a:prstGeom>
          </p:spPr>
        </p:pic>
        <p:pic>
          <p:nvPicPr>
            <p:cNvPr id="20" name="Picture 19">
              <a:extLst>
                <a:ext uri="{FF2B5EF4-FFF2-40B4-BE49-F238E27FC236}">
                  <a16:creationId xmlns:a16="http://schemas.microsoft.com/office/drawing/2014/main" id="{03F9E476-84B3-3637-179C-7F192C346338}"/>
                </a:ext>
              </a:extLst>
            </p:cNvPr>
            <p:cNvPicPr>
              <a:picLocks noChangeAspect="1"/>
            </p:cNvPicPr>
            <p:nvPr/>
          </p:nvPicPr>
          <p:blipFill>
            <a:blip r:embed="rId6"/>
            <a:stretch>
              <a:fillRect/>
            </a:stretch>
          </p:blipFill>
          <p:spPr>
            <a:xfrm>
              <a:off x="21919572" y="10758089"/>
              <a:ext cx="2087713" cy="886717"/>
            </a:xfrm>
            <a:prstGeom prst="rect">
              <a:avLst/>
            </a:prstGeom>
          </p:spPr>
        </p:pic>
      </p:grpSp>
      <p:pic>
        <p:nvPicPr>
          <p:cNvPr id="22" name="Picture 21">
            <a:extLst>
              <a:ext uri="{FF2B5EF4-FFF2-40B4-BE49-F238E27FC236}">
                <a16:creationId xmlns:a16="http://schemas.microsoft.com/office/drawing/2014/main" id="{9881E96B-44C5-6AAC-0668-5C59FC5D413B}"/>
              </a:ext>
            </a:extLst>
          </p:cNvPr>
          <p:cNvPicPr>
            <a:picLocks noChangeAspect="1"/>
          </p:cNvPicPr>
          <p:nvPr/>
        </p:nvPicPr>
        <p:blipFill>
          <a:blip r:embed="rId7"/>
          <a:stretch>
            <a:fillRect/>
          </a:stretch>
        </p:blipFill>
        <p:spPr>
          <a:xfrm>
            <a:off x="10108094" y="11148514"/>
            <a:ext cx="10578901" cy="1901050"/>
          </a:xfrm>
          <a:prstGeom prst="rect">
            <a:avLst/>
          </a:prstGeom>
        </p:spPr>
      </p:pic>
      <p:sp>
        <p:nvSpPr>
          <p:cNvPr id="2" name="Text Placeholder 1">
            <a:extLst>
              <a:ext uri="{FF2B5EF4-FFF2-40B4-BE49-F238E27FC236}">
                <a16:creationId xmlns:a16="http://schemas.microsoft.com/office/drawing/2014/main" id="{5227A79B-61A2-DDBB-30E9-1A584D7BBF8D}"/>
              </a:ext>
            </a:extLst>
          </p:cNvPr>
          <p:cNvSpPr>
            <a:spLocks noGrp="1"/>
          </p:cNvSpPr>
          <p:nvPr>
            <p:ph type="body" sz="quarter" idx="61"/>
          </p:nvPr>
        </p:nvSpPr>
        <p:spPr/>
        <p:txBody>
          <a:bodyPr/>
          <a:lstStyle/>
          <a:p>
            <a:r>
              <a:rPr lang="en-US" dirty="0">
                <a:latin typeface="+mn-lt"/>
                <a:cs typeface="Calibri"/>
              </a:rPr>
              <a:t>CARB Electric Vehicle Programs 2010-2024</a:t>
            </a:r>
          </a:p>
        </p:txBody>
      </p:sp>
      <p:sp>
        <p:nvSpPr>
          <p:cNvPr id="7" name="Slide Number Placeholder 3">
            <a:extLst>
              <a:ext uri="{FF2B5EF4-FFF2-40B4-BE49-F238E27FC236}">
                <a16:creationId xmlns:a16="http://schemas.microsoft.com/office/drawing/2014/main" id="{182C1C8B-4A68-C135-DE92-1E5971A0CDEF}"/>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31</a:t>
            </a:fld>
            <a:endParaRPr lang="en-US" dirty="0"/>
          </a:p>
        </p:txBody>
      </p:sp>
    </p:spTree>
    <p:extLst>
      <p:ext uri="{BB962C8B-B14F-4D97-AF65-F5344CB8AC3E}">
        <p14:creationId xmlns:p14="http://schemas.microsoft.com/office/powerpoint/2010/main" val="40198631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5CF46F-654D-48F5-8645-5017B0E5A6F1}"/>
              </a:ext>
            </a:extLst>
          </p:cNvPr>
          <p:cNvSpPr>
            <a:spLocks noGrp="1"/>
          </p:cNvSpPr>
          <p:nvPr>
            <p:ph type="body" idx="1"/>
          </p:nvPr>
        </p:nvSpPr>
        <p:spPr>
          <a:xfrm>
            <a:off x="1373932" y="3248432"/>
            <a:ext cx="13158814" cy="8193742"/>
          </a:xfrm>
        </p:spPr>
        <p:txBody>
          <a:bodyPr>
            <a:noAutofit/>
          </a:bodyPr>
          <a:lst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pPr indent="0">
              <a:buNone/>
            </a:pPr>
            <a:r>
              <a:rPr lang="en-US" sz="4800" dirty="0"/>
              <a:t>Provides post-purchase incentives on used EVs purchased through individuals or dealerships</a:t>
            </a:r>
          </a:p>
          <a:p>
            <a:r>
              <a:rPr lang="en-US" sz="4000" dirty="0"/>
              <a:t> $1,000 – standard</a:t>
            </a:r>
          </a:p>
          <a:p>
            <a:r>
              <a:rPr lang="en-US" sz="4000" dirty="0"/>
              <a:t> $4,000 – Rebate Plus (income qualified)</a:t>
            </a:r>
          </a:p>
          <a:p>
            <a:pPr indent="0">
              <a:buNone/>
            </a:pPr>
            <a:endParaRPr lang="en-US" sz="5400" dirty="0"/>
          </a:p>
          <a:p>
            <a:pPr indent="0">
              <a:buNone/>
            </a:pPr>
            <a:r>
              <a:rPr lang="en-US" sz="4800" dirty="0"/>
              <a:t>Application must be submitted within 180 days from purchase</a:t>
            </a:r>
          </a:p>
          <a:p>
            <a:r>
              <a:rPr lang="en-US" sz="4000" dirty="0"/>
              <a:t>Must be a SCE customer to qualify</a:t>
            </a:r>
          </a:p>
          <a:p>
            <a:r>
              <a:rPr lang="en-US" sz="4000" dirty="0"/>
              <a:t>For more information please visit: https://evrebates.sce.com/</a:t>
            </a:r>
          </a:p>
          <a:p>
            <a:endParaRPr lang="en-US" sz="5400" dirty="0"/>
          </a:p>
        </p:txBody>
      </p:sp>
      <p:sp>
        <p:nvSpPr>
          <p:cNvPr id="2" name="Text Placeholder 1">
            <a:extLst>
              <a:ext uri="{FF2B5EF4-FFF2-40B4-BE49-F238E27FC236}">
                <a16:creationId xmlns:a16="http://schemas.microsoft.com/office/drawing/2014/main" id="{EB423E3E-DCA6-4B74-8F27-E395369B1FD8}"/>
              </a:ext>
            </a:extLst>
          </p:cNvPr>
          <p:cNvSpPr>
            <a:spLocks noGrp="1"/>
          </p:cNvSpPr>
          <p:nvPr>
            <p:ph type="body" idx="2"/>
          </p:nvPr>
        </p:nvSpPr>
        <p:spPr/>
        <p:txBody>
          <a:bodyPr>
            <a:normAutofit/>
          </a:bodyPr>
          <a:lst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pPr marL="571500" indent="-571500"/>
            <a:r>
              <a:rPr lang="en-US" sz="8800" dirty="0">
                <a:latin typeface="Calibri Light" panose="020F0302020204030204" pitchFamily="34" charset="0"/>
                <a:cs typeface="Calibri Light" panose="020F0302020204030204" pitchFamily="34" charset="0"/>
              </a:rPr>
              <a:t>SCE Pre-Owned EV Rebate Program</a:t>
            </a:r>
          </a:p>
        </p:txBody>
      </p:sp>
      <p:pic>
        <p:nvPicPr>
          <p:cNvPr id="4" name="Picture 2" descr="Southern California Edison - SCE">
            <a:extLst>
              <a:ext uri="{FF2B5EF4-FFF2-40B4-BE49-F238E27FC236}">
                <a16:creationId xmlns:a16="http://schemas.microsoft.com/office/drawing/2014/main" id="{2E5BBF9A-B2CC-E041-7A42-0AF011E5B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7671" y="11074860"/>
            <a:ext cx="5360742" cy="21084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and person standing next to a sign&#10;&#10;Description automatically generated">
            <a:extLst>
              <a:ext uri="{FF2B5EF4-FFF2-40B4-BE49-F238E27FC236}">
                <a16:creationId xmlns:a16="http://schemas.microsoft.com/office/drawing/2014/main" id="{01CD4559-C264-08A8-BD45-ED98BA9794DC}"/>
              </a:ext>
            </a:extLst>
          </p:cNvPr>
          <p:cNvPicPr>
            <a:picLocks noChangeAspect="1"/>
          </p:cNvPicPr>
          <p:nvPr/>
        </p:nvPicPr>
        <p:blipFill>
          <a:blip r:embed="rId3"/>
          <a:stretch>
            <a:fillRect/>
          </a:stretch>
        </p:blipFill>
        <p:spPr>
          <a:xfrm>
            <a:off x="15313158" y="2606264"/>
            <a:ext cx="7909769" cy="7948800"/>
          </a:xfrm>
          <a:prstGeom prst="rect">
            <a:avLst/>
          </a:prstGeom>
        </p:spPr>
      </p:pic>
      <p:sp>
        <p:nvSpPr>
          <p:cNvPr id="9" name="Google Shape;210;p31">
            <a:extLst>
              <a:ext uri="{FF2B5EF4-FFF2-40B4-BE49-F238E27FC236}">
                <a16:creationId xmlns:a16="http://schemas.microsoft.com/office/drawing/2014/main" id="{B3A36FE6-DAEB-1A24-F6DC-E4F468CE5782}"/>
              </a:ext>
            </a:extLst>
          </p:cNvPr>
          <p:cNvSpPr txBox="1">
            <a:spLocks noGrp="1"/>
          </p:cNvSpPr>
          <p:nvPr>
            <p:ph type="sldNum" idx="12"/>
          </p:nvPr>
        </p:nvSpPr>
        <p:spPr>
          <a:xfrm>
            <a:off x="22898309" y="12348162"/>
            <a:ext cx="822686" cy="730010"/>
          </a:xfrm>
          <a:prstGeom prst="rect">
            <a:avLst/>
          </a:prstGeom>
          <a:noFill/>
          <a:ln>
            <a:noFill/>
          </a:ln>
        </p:spPr>
        <p:txBody>
          <a:bodyPr spcFirstLastPara="1" wrap="square" lIns="91402" tIns="45688" rIns="91402" bIns="45688" anchor="ctr" anchorCtr="0">
            <a:noAutofit/>
          </a:bodyPr>
          <a:lstStyle/>
          <a:p>
            <a:pPr defTabSz="914171">
              <a:buClr>
                <a:srgbClr val="000000"/>
              </a:buClr>
            </a:pPr>
            <a:fld id="{00000000-1234-1234-1234-123412341234}" type="slidenum">
              <a:rPr lang="en-US" kern="0">
                <a:solidFill>
                  <a:srgbClr val="FFFFFF"/>
                </a:solidFill>
              </a:rPr>
              <a:pPr defTabSz="914171">
                <a:buClr>
                  <a:srgbClr val="000000"/>
                </a:buClr>
              </a:pPr>
              <a:t>32</a:t>
            </a:fld>
            <a:endParaRPr kern="0" dirty="0">
              <a:solidFill>
                <a:srgbClr val="FFFFFF"/>
              </a:solidFill>
            </a:endParaRPr>
          </a:p>
        </p:txBody>
      </p:sp>
    </p:spTree>
    <p:extLst>
      <p:ext uri="{BB962C8B-B14F-4D97-AF65-F5344CB8AC3E}">
        <p14:creationId xmlns:p14="http://schemas.microsoft.com/office/powerpoint/2010/main" val="3703053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707EE95D-FC2E-207F-7D84-219FD753B1BB}"/>
              </a:ext>
            </a:extLst>
          </p:cNvPr>
          <p:cNvSpPr>
            <a:spLocks noGrp="1"/>
          </p:cNvSpPr>
          <p:nvPr>
            <p:ph type="body" sz="quarter" idx="61"/>
          </p:nvPr>
        </p:nvSpPr>
        <p:spPr>
          <a:xfrm>
            <a:off x="1013010" y="625986"/>
            <a:ext cx="11122972" cy="1639231"/>
          </a:xfrm>
        </p:spPr>
        <p:txBody>
          <a:bodyPr/>
          <a:lstStyle/>
          <a:p>
            <a:pPr algn="l"/>
            <a:r>
              <a:rPr lang="en-US">
                <a:solidFill>
                  <a:srgbClr val="000000"/>
                </a:solidFill>
                <a:latin typeface="+mn-lt"/>
                <a:cs typeface="Calibri"/>
              </a:rPr>
              <a:t>CALeVIP – Inland SoCal</a:t>
            </a:r>
            <a:endParaRPr lang="en-US"/>
          </a:p>
        </p:txBody>
      </p:sp>
      <p:sp>
        <p:nvSpPr>
          <p:cNvPr id="24" name="Slide Number Placeholder 3">
            <a:extLst>
              <a:ext uri="{FF2B5EF4-FFF2-40B4-BE49-F238E27FC236}">
                <a16:creationId xmlns:a16="http://schemas.microsoft.com/office/drawing/2014/main" id="{61F88B0A-E05C-28A8-C74E-20EF1435BCA4}"/>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33</a:t>
            </a:fld>
            <a:endParaRPr lang="en-US"/>
          </a:p>
        </p:txBody>
      </p:sp>
      <p:pic>
        <p:nvPicPr>
          <p:cNvPr id="2" name="Picture 1" descr="A black and green logo&#10;&#10;Description automatically generated">
            <a:extLst>
              <a:ext uri="{FF2B5EF4-FFF2-40B4-BE49-F238E27FC236}">
                <a16:creationId xmlns:a16="http://schemas.microsoft.com/office/drawing/2014/main" id="{CF846C62-144F-8BBE-9CA2-5B668D2602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09707" y="918968"/>
            <a:ext cx="4120664" cy="1362094"/>
          </a:xfrm>
          <a:prstGeom prst="rect">
            <a:avLst/>
          </a:prstGeom>
          <a:noFill/>
          <a:ln>
            <a:noFill/>
          </a:ln>
        </p:spPr>
      </p:pic>
      <p:pic>
        <p:nvPicPr>
          <p:cNvPr id="4" name="Picture 3">
            <a:extLst>
              <a:ext uri="{FF2B5EF4-FFF2-40B4-BE49-F238E27FC236}">
                <a16:creationId xmlns:a16="http://schemas.microsoft.com/office/drawing/2014/main" id="{6CFE9DA4-4765-9E3A-9DD1-1E6DFDDC3ED2}"/>
              </a:ext>
            </a:extLst>
          </p:cNvPr>
          <p:cNvPicPr>
            <a:picLocks noChangeAspect="1"/>
          </p:cNvPicPr>
          <p:nvPr/>
        </p:nvPicPr>
        <p:blipFill>
          <a:blip r:embed="rId3"/>
          <a:stretch>
            <a:fillRect/>
          </a:stretch>
        </p:blipFill>
        <p:spPr>
          <a:xfrm>
            <a:off x="16064320" y="2948489"/>
            <a:ext cx="7084712" cy="4238702"/>
          </a:xfrm>
          <a:prstGeom prst="rect">
            <a:avLst/>
          </a:prstGeom>
        </p:spPr>
      </p:pic>
      <p:sp>
        <p:nvSpPr>
          <p:cNvPr id="5" name="TextBox 4">
            <a:extLst>
              <a:ext uri="{FF2B5EF4-FFF2-40B4-BE49-F238E27FC236}">
                <a16:creationId xmlns:a16="http://schemas.microsoft.com/office/drawing/2014/main" id="{D834928F-965B-33F8-2661-E9E983F22FCB}"/>
              </a:ext>
            </a:extLst>
          </p:cNvPr>
          <p:cNvSpPr txBox="1"/>
          <p:nvPr/>
        </p:nvSpPr>
        <p:spPr>
          <a:xfrm>
            <a:off x="17097628" y="7391888"/>
            <a:ext cx="6051402" cy="830740"/>
          </a:xfrm>
          <a:prstGeom prst="rect">
            <a:avLst/>
          </a:prstGeom>
          <a:noFill/>
        </p:spPr>
        <p:txBody>
          <a:bodyPr wrap="square" lIns="91440" tIns="45720" rIns="91440" bIns="45720" rtlCol="0" anchor="t">
            <a:spAutoFit/>
          </a:bodyPr>
          <a:lst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r>
              <a:rPr lang="en-US" sz="2350" i="1" err="1"/>
              <a:t>CALeVIP</a:t>
            </a:r>
            <a:r>
              <a:rPr lang="en-US" sz="2350" i="1"/>
              <a:t> funded the Level 2 chargers at this Multifamily Housing in San Bernardino</a:t>
            </a:r>
          </a:p>
        </p:txBody>
      </p:sp>
      <p:pic>
        <p:nvPicPr>
          <p:cNvPr id="6" name="Picture 5">
            <a:extLst>
              <a:ext uri="{FF2B5EF4-FFF2-40B4-BE49-F238E27FC236}">
                <a16:creationId xmlns:a16="http://schemas.microsoft.com/office/drawing/2014/main" id="{1FA2FE2D-1ACC-D3ED-FEB8-A319E841BAF3}"/>
              </a:ext>
            </a:extLst>
          </p:cNvPr>
          <p:cNvPicPr>
            <a:picLocks noChangeAspect="1"/>
          </p:cNvPicPr>
          <p:nvPr/>
        </p:nvPicPr>
        <p:blipFill>
          <a:blip r:embed="rId4"/>
          <a:stretch>
            <a:fillRect/>
          </a:stretch>
        </p:blipFill>
        <p:spPr>
          <a:xfrm>
            <a:off x="16062302" y="8227726"/>
            <a:ext cx="7084682" cy="3136816"/>
          </a:xfrm>
          <a:prstGeom prst="rect">
            <a:avLst/>
          </a:prstGeom>
        </p:spPr>
      </p:pic>
      <p:sp>
        <p:nvSpPr>
          <p:cNvPr id="8" name="TextBox 7">
            <a:extLst>
              <a:ext uri="{FF2B5EF4-FFF2-40B4-BE49-F238E27FC236}">
                <a16:creationId xmlns:a16="http://schemas.microsoft.com/office/drawing/2014/main" id="{524ACEA1-012B-CF5C-DCC6-1128CC82F471}"/>
              </a:ext>
            </a:extLst>
          </p:cNvPr>
          <p:cNvSpPr txBox="1"/>
          <p:nvPr/>
        </p:nvSpPr>
        <p:spPr>
          <a:xfrm>
            <a:off x="15687177" y="11477373"/>
            <a:ext cx="8419790" cy="515526"/>
          </a:xfrm>
          <a:prstGeom prst="rect">
            <a:avLst/>
          </a:prstGeom>
          <a:noFill/>
        </p:spPr>
        <p:txBody>
          <a:bodyPr wrap="square" lIns="91440" tIns="45720" rIns="91440" bIns="45720" rtlCol="0" anchor="t">
            <a:spAutoFit/>
          </a:bodyPr>
          <a:lst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r>
              <a:rPr lang="en-US" sz="2750" i="1" err="1"/>
              <a:t>CALeVIP</a:t>
            </a:r>
            <a:r>
              <a:rPr lang="en-US" sz="2750" i="1"/>
              <a:t>  funded chargers at San Bernardino Valley College</a:t>
            </a:r>
          </a:p>
        </p:txBody>
      </p:sp>
      <p:pic>
        <p:nvPicPr>
          <p:cNvPr id="28" name="Picture 27" descr="A table with numbers and text&#10;&#10;Description automatically generated">
            <a:extLst>
              <a:ext uri="{FF2B5EF4-FFF2-40B4-BE49-F238E27FC236}">
                <a16:creationId xmlns:a16="http://schemas.microsoft.com/office/drawing/2014/main" id="{9C561D56-5FCE-F08B-63E4-75B22B9148A2}"/>
              </a:ext>
            </a:extLst>
          </p:cNvPr>
          <p:cNvPicPr>
            <a:picLocks noChangeAspect="1"/>
          </p:cNvPicPr>
          <p:nvPr/>
        </p:nvPicPr>
        <p:blipFill>
          <a:blip r:embed="rId5"/>
          <a:stretch>
            <a:fillRect/>
          </a:stretch>
        </p:blipFill>
        <p:spPr>
          <a:xfrm>
            <a:off x="1524150" y="6406011"/>
            <a:ext cx="11940390" cy="5772319"/>
          </a:xfrm>
          <a:prstGeom prst="rect">
            <a:avLst/>
          </a:prstGeom>
        </p:spPr>
      </p:pic>
      <p:sp>
        <p:nvSpPr>
          <p:cNvPr id="30" name="TextBox 29">
            <a:extLst>
              <a:ext uri="{FF2B5EF4-FFF2-40B4-BE49-F238E27FC236}">
                <a16:creationId xmlns:a16="http://schemas.microsoft.com/office/drawing/2014/main" id="{5548930B-3E12-2AC4-568F-824FE0901290}"/>
              </a:ext>
            </a:extLst>
          </p:cNvPr>
          <p:cNvSpPr txBox="1"/>
          <p:nvPr/>
        </p:nvSpPr>
        <p:spPr>
          <a:xfrm>
            <a:off x="1524150" y="2719443"/>
            <a:ext cx="1391451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Light"/>
                <a:cs typeface="Calibri Light"/>
              </a:rPr>
              <a:t>CALeVIP provides funding for installing publicly available EV charging stations to support the rapid adoption of electric vehicles across California</a:t>
            </a:r>
          </a:p>
          <a:p>
            <a:endParaRPr lang="en-US" b="1" dirty="0">
              <a:ea typeface="Calibri Light"/>
              <a:cs typeface="Calibri Light"/>
            </a:endParaRPr>
          </a:p>
          <a:p>
            <a:r>
              <a:rPr lang="en-US" b="1" dirty="0">
                <a:ea typeface="Calibri Light"/>
                <a:cs typeface="Calibri Light"/>
              </a:rPr>
              <a:t>CALeVIP includes project-specific equity requirements:</a:t>
            </a:r>
          </a:p>
          <a:p>
            <a:pPr marL="571500" indent="-571500">
              <a:buFont typeface="Arial"/>
              <a:buChar char="•"/>
            </a:pPr>
            <a:r>
              <a:rPr lang="en-US" sz="2800" dirty="0">
                <a:ea typeface="Calibri Light"/>
                <a:cs typeface="Calibri Light"/>
              </a:rPr>
              <a:t>First regional projects were 25% focused on low-income and disadvantaged communities</a:t>
            </a:r>
          </a:p>
          <a:p>
            <a:pPr marL="571500" indent="-571500">
              <a:buFont typeface="Arial"/>
              <a:buChar char="•"/>
            </a:pPr>
            <a:r>
              <a:rPr lang="en-US" sz="2800" dirty="0">
                <a:ea typeface="Calibri Light"/>
                <a:cs typeface="Calibri Light"/>
              </a:rPr>
              <a:t>Current program is focused 100% on equity communities</a:t>
            </a:r>
          </a:p>
        </p:txBody>
      </p:sp>
    </p:spTree>
    <p:extLst>
      <p:ext uri="{BB962C8B-B14F-4D97-AF65-F5344CB8AC3E}">
        <p14:creationId xmlns:p14="http://schemas.microsoft.com/office/powerpoint/2010/main" val="243729597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p:nvPr/>
        </p:nvSpPr>
        <p:spPr>
          <a:xfrm>
            <a:off x="5570506" y="7858776"/>
            <a:ext cx="19073232" cy="711962"/>
          </a:xfrm>
          <a:prstGeom prst="rect">
            <a:avLst/>
          </a:prstGeom>
          <a:noFill/>
          <a:ln>
            <a:noFill/>
          </a:ln>
        </p:spPr>
        <p:txBody>
          <a:bodyPr spcFirstLastPara="1" wrap="square" lIns="217419" tIns="108698" rIns="217419" bIns="108698" anchor="t" anchorCtr="0">
            <a:spAutoFit/>
          </a:bodyPr>
          <a:lstStyle/>
          <a:p>
            <a:pPr defTabSz="914171">
              <a:buClr>
                <a:srgbClr val="666E75"/>
              </a:buClr>
              <a:buSzPts val="3400"/>
            </a:pPr>
            <a:r>
              <a:rPr lang="en-US" sz="3200" kern="0">
                <a:solidFill>
                  <a:srgbClr val="666E75"/>
                </a:solidFill>
                <a:latin typeface="Century Gothic"/>
                <a:ea typeface="Century Gothic"/>
                <a:cs typeface="Century Gothic"/>
                <a:sym typeface="Century Gothic"/>
              </a:rPr>
              <a:t>Benefit </a:t>
            </a:r>
            <a:r>
              <a:rPr lang="en-US" sz="3200" b="1" kern="0">
                <a:solidFill>
                  <a:srgbClr val="666E75"/>
                </a:solidFill>
                <a:latin typeface="Century Gothic"/>
                <a:ea typeface="Century Gothic"/>
                <a:cs typeface="Century Gothic"/>
                <a:sym typeface="Century Gothic"/>
              </a:rPr>
              <a:t>owners and tenants</a:t>
            </a:r>
            <a:endParaRPr sz="3200" b="1" kern="0">
              <a:solidFill>
                <a:srgbClr val="666E75"/>
              </a:solidFill>
              <a:latin typeface="Century Gothic"/>
              <a:ea typeface="Century Gothic"/>
              <a:cs typeface="Century Gothic"/>
              <a:sym typeface="Century Gothic"/>
            </a:endParaRPr>
          </a:p>
        </p:txBody>
      </p:sp>
      <p:sp>
        <p:nvSpPr>
          <p:cNvPr id="207" name="Google Shape;207;p31"/>
          <p:cNvSpPr txBox="1"/>
          <p:nvPr/>
        </p:nvSpPr>
        <p:spPr>
          <a:xfrm>
            <a:off x="5570506" y="5117238"/>
            <a:ext cx="18791905" cy="711962"/>
          </a:xfrm>
          <a:prstGeom prst="rect">
            <a:avLst/>
          </a:prstGeom>
          <a:noFill/>
          <a:ln>
            <a:noFill/>
          </a:ln>
        </p:spPr>
        <p:txBody>
          <a:bodyPr spcFirstLastPara="1" wrap="square" lIns="217419" tIns="108698" rIns="217419" bIns="108698" anchor="t" anchorCtr="0">
            <a:spAutoFit/>
          </a:bodyPr>
          <a:lstStyle/>
          <a:p>
            <a:pPr defTabSz="914171">
              <a:buClr>
                <a:srgbClr val="666E75"/>
              </a:buClr>
              <a:buSzPts val="3400"/>
            </a:pPr>
            <a:r>
              <a:rPr lang="en-US" sz="3200" b="1" kern="0" dirty="0">
                <a:solidFill>
                  <a:srgbClr val="666E75"/>
                </a:solidFill>
                <a:latin typeface="Century Gothic"/>
                <a:ea typeface="Century Gothic"/>
                <a:cs typeface="Century Gothic"/>
                <a:sym typeface="Century Gothic"/>
              </a:rPr>
              <a:t>Incentivize solar</a:t>
            </a:r>
            <a:r>
              <a:rPr lang="en-US" sz="3200" kern="0" dirty="0">
                <a:solidFill>
                  <a:srgbClr val="666E75"/>
                </a:solidFill>
                <a:latin typeface="Century Gothic"/>
                <a:ea typeface="Century Gothic"/>
                <a:cs typeface="Century Gothic"/>
                <a:sym typeface="Century Gothic"/>
              </a:rPr>
              <a:t> adoption on multifamily affordable housing </a:t>
            </a:r>
            <a:endParaRPr sz="3200" kern="0" dirty="0">
              <a:solidFill>
                <a:srgbClr val="666E75"/>
              </a:solidFill>
              <a:latin typeface="Century Gothic"/>
              <a:ea typeface="Century Gothic"/>
              <a:cs typeface="Century Gothic"/>
              <a:sym typeface="Century Gothic"/>
            </a:endParaRPr>
          </a:p>
        </p:txBody>
      </p:sp>
      <p:sp>
        <p:nvSpPr>
          <p:cNvPr id="208" name="Google Shape;208;p31"/>
          <p:cNvSpPr txBox="1"/>
          <p:nvPr/>
        </p:nvSpPr>
        <p:spPr>
          <a:xfrm>
            <a:off x="5570506" y="6488007"/>
            <a:ext cx="18791905" cy="711962"/>
          </a:xfrm>
          <a:prstGeom prst="rect">
            <a:avLst/>
          </a:prstGeom>
          <a:noFill/>
          <a:ln>
            <a:noFill/>
          </a:ln>
        </p:spPr>
        <p:txBody>
          <a:bodyPr spcFirstLastPara="1" wrap="square" lIns="217419" tIns="108698" rIns="217419" bIns="108698" anchor="t" anchorCtr="0">
            <a:spAutoFit/>
          </a:bodyPr>
          <a:lstStyle/>
          <a:p>
            <a:pPr defTabSz="914171">
              <a:buClr>
                <a:srgbClr val="666E75"/>
              </a:buClr>
              <a:buSzPts val="3400"/>
            </a:pPr>
            <a:r>
              <a:rPr lang="en-US" sz="3200" kern="0">
                <a:solidFill>
                  <a:srgbClr val="666E75"/>
                </a:solidFill>
                <a:latin typeface="Century Gothic"/>
                <a:ea typeface="Century Gothic"/>
                <a:cs typeface="Century Gothic"/>
                <a:sym typeface="Century Gothic"/>
              </a:rPr>
              <a:t>Install </a:t>
            </a:r>
            <a:r>
              <a:rPr lang="en-US" sz="3200" b="1" kern="0">
                <a:solidFill>
                  <a:srgbClr val="666E75"/>
                </a:solidFill>
                <a:latin typeface="Century Gothic"/>
                <a:ea typeface="Century Gothic"/>
                <a:cs typeface="Century Gothic"/>
                <a:sym typeface="Century Gothic"/>
              </a:rPr>
              <a:t>300 megawatts</a:t>
            </a:r>
            <a:r>
              <a:rPr lang="en-US" sz="3200" kern="0">
                <a:solidFill>
                  <a:srgbClr val="666E75"/>
                </a:solidFill>
                <a:latin typeface="Century Gothic"/>
                <a:ea typeface="Century Gothic"/>
                <a:cs typeface="Century Gothic"/>
                <a:sym typeface="Century Gothic"/>
              </a:rPr>
              <a:t> of generation capacity </a:t>
            </a:r>
            <a:r>
              <a:rPr lang="en-US" sz="3200" b="1" kern="0">
                <a:solidFill>
                  <a:srgbClr val="666E75"/>
                </a:solidFill>
                <a:latin typeface="Century Gothic"/>
                <a:ea typeface="Century Gothic"/>
                <a:cs typeface="Century Gothic"/>
                <a:sym typeface="Century Gothic"/>
              </a:rPr>
              <a:t>by 2032</a:t>
            </a:r>
            <a:endParaRPr sz="3200" b="1" kern="0">
              <a:solidFill>
                <a:srgbClr val="666E75"/>
              </a:solidFill>
              <a:latin typeface="Century Gothic"/>
              <a:ea typeface="Century Gothic"/>
              <a:cs typeface="Century Gothic"/>
              <a:sym typeface="Century Gothic"/>
            </a:endParaRPr>
          </a:p>
        </p:txBody>
      </p:sp>
      <p:sp>
        <p:nvSpPr>
          <p:cNvPr id="209" name="Google Shape;209;p31"/>
          <p:cNvSpPr txBox="1">
            <a:spLocks noGrp="1"/>
          </p:cNvSpPr>
          <p:nvPr>
            <p:ph type="body" idx="2"/>
          </p:nvPr>
        </p:nvSpPr>
        <p:spPr>
          <a:xfrm>
            <a:off x="1374416" y="747178"/>
            <a:ext cx="21523893" cy="1638773"/>
          </a:xfrm>
          <a:prstGeom prst="rect">
            <a:avLst/>
          </a:prstGeom>
          <a:noFill/>
          <a:ln>
            <a:noFill/>
          </a:ln>
        </p:spPr>
        <p:txBody>
          <a:bodyPr spcFirstLastPara="1" wrap="square" lIns="91402" tIns="45688" rIns="91402" bIns="45688" anchor="b" anchorCtr="0">
            <a:normAutofit/>
          </a:bodyPr>
          <a:lstStyle/>
          <a:p>
            <a:pPr marL="0" indent="0">
              <a:spcBef>
                <a:spcPts val="0"/>
              </a:spcBef>
            </a:pPr>
            <a:r>
              <a:rPr lang="en-US" dirty="0"/>
              <a:t>SOMAH Benefits to the Community</a:t>
            </a:r>
            <a:endParaRPr dirty="0"/>
          </a:p>
        </p:txBody>
      </p:sp>
      <p:sp>
        <p:nvSpPr>
          <p:cNvPr id="210" name="Google Shape;210;p31"/>
          <p:cNvSpPr txBox="1">
            <a:spLocks noGrp="1"/>
          </p:cNvSpPr>
          <p:nvPr>
            <p:ph type="sldNum" idx="12"/>
          </p:nvPr>
        </p:nvSpPr>
        <p:spPr>
          <a:xfrm>
            <a:off x="22898309" y="12348162"/>
            <a:ext cx="822686" cy="730010"/>
          </a:xfrm>
          <a:prstGeom prst="rect">
            <a:avLst/>
          </a:prstGeom>
          <a:noFill/>
          <a:ln>
            <a:noFill/>
          </a:ln>
        </p:spPr>
        <p:txBody>
          <a:bodyPr spcFirstLastPara="1" wrap="square" lIns="91402" tIns="45688" rIns="91402" bIns="45688" anchor="ctr" anchorCtr="0">
            <a:noAutofit/>
          </a:bodyPr>
          <a:lstStyle/>
          <a:p>
            <a:pPr defTabSz="914171">
              <a:buClr>
                <a:srgbClr val="000000"/>
              </a:buClr>
            </a:pPr>
            <a:fld id="{00000000-1234-1234-1234-123412341234}" type="slidenum">
              <a:rPr lang="en-US" kern="0">
                <a:solidFill>
                  <a:srgbClr val="FFFFFF"/>
                </a:solidFill>
              </a:rPr>
              <a:pPr defTabSz="914171">
                <a:buClr>
                  <a:srgbClr val="000000"/>
                </a:buClr>
              </a:pPr>
              <a:t>34</a:t>
            </a:fld>
            <a:endParaRPr kern="0" dirty="0">
              <a:solidFill>
                <a:srgbClr val="FFFFFF"/>
              </a:solidFill>
            </a:endParaRPr>
          </a:p>
        </p:txBody>
      </p:sp>
      <p:sp>
        <p:nvSpPr>
          <p:cNvPr id="211" name="Google Shape;211;p31"/>
          <p:cNvSpPr txBox="1"/>
          <p:nvPr/>
        </p:nvSpPr>
        <p:spPr>
          <a:xfrm>
            <a:off x="5570506" y="9229545"/>
            <a:ext cx="19346161" cy="711962"/>
          </a:xfrm>
          <a:prstGeom prst="rect">
            <a:avLst/>
          </a:prstGeom>
          <a:noFill/>
          <a:ln>
            <a:noFill/>
          </a:ln>
        </p:spPr>
        <p:txBody>
          <a:bodyPr spcFirstLastPara="1" wrap="square" lIns="217419" tIns="108698" rIns="217419" bIns="108698" anchor="t" anchorCtr="0">
            <a:spAutoFit/>
          </a:bodyPr>
          <a:lstStyle/>
          <a:p>
            <a:pPr defTabSz="914171">
              <a:buClr>
                <a:srgbClr val="666E75"/>
              </a:buClr>
              <a:buSzPts val="3400"/>
            </a:pPr>
            <a:r>
              <a:rPr lang="en-US" sz="3200" kern="0">
                <a:solidFill>
                  <a:srgbClr val="666E75"/>
                </a:solidFill>
                <a:latin typeface="Century Gothic"/>
                <a:ea typeface="Century Gothic"/>
                <a:cs typeface="Century Gothic"/>
                <a:sym typeface="Century Gothic"/>
              </a:rPr>
              <a:t>Increase energy efficiency + </a:t>
            </a:r>
            <a:r>
              <a:rPr lang="en-US" sz="3200" b="1" kern="0">
                <a:solidFill>
                  <a:srgbClr val="666E75"/>
                </a:solidFill>
                <a:latin typeface="Century Gothic"/>
                <a:ea typeface="Century Gothic"/>
                <a:cs typeface="Century Gothic"/>
                <a:sym typeface="Century Gothic"/>
              </a:rPr>
              <a:t>offset emissions</a:t>
            </a:r>
            <a:endParaRPr sz="3200" b="1" kern="0">
              <a:solidFill>
                <a:srgbClr val="666E75"/>
              </a:solidFill>
              <a:latin typeface="Century Gothic"/>
              <a:ea typeface="Century Gothic"/>
              <a:cs typeface="Century Gothic"/>
              <a:sym typeface="Century Gothic"/>
            </a:endParaRPr>
          </a:p>
        </p:txBody>
      </p:sp>
      <p:pic>
        <p:nvPicPr>
          <p:cNvPr id="212" name="Google Shape;212;p31" descr="Logo, icon&#10;&#10;Description automatically generated"/>
          <p:cNvPicPr preferRelativeResize="0"/>
          <p:nvPr/>
        </p:nvPicPr>
        <p:blipFill rotWithShape="1">
          <a:blip r:embed="rId3">
            <a:alphaModFix/>
          </a:blip>
          <a:srcRect/>
          <a:stretch/>
        </p:blipFill>
        <p:spPr>
          <a:xfrm>
            <a:off x="4150527" y="6322587"/>
            <a:ext cx="873591" cy="1042803"/>
          </a:xfrm>
          <a:prstGeom prst="rect">
            <a:avLst/>
          </a:prstGeom>
          <a:noFill/>
          <a:ln>
            <a:noFill/>
          </a:ln>
        </p:spPr>
      </p:pic>
      <p:sp>
        <p:nvSpPr>
          <p:cNvPr id="213" name="Google Shape;213;p31"/>
          <p:cNvSpPr txBox="1"/>
          <p:nvPr/>
        </p:nvSpPr>
        <p:spPr>
          <a:xfrm>
            <a:off x="5570506" y="10600313"/>
            <a:ext cx="19346161" cy="711962"/>
          </a:xfrm>
          <a:prstGeom prst="rect">
            <a:avLst/>
          </a:prstGeom>
          <a:noFill/>
          <a:ln>
            <a:noFill/>
          </a:ln>
        </p:spPr>
        <p:txBody>
          <a:bodyPr spcFirstLastPara="1" wrap="square" lIns="217419" tIns="108698" rIns="217419" bIns="108698" anchor="t" anchorCtr="0">
            <a:spAutoFit/>
          </a:bodyPr>
          <a:lstStyle/>
          <a:p>
            <a:pPr defTabSz="914171">
              <a:buClr>
                <a:srgbClr val="666E75"/>
              </a:buClr>
              <a:buSzPts val="3400"/>
            </a:pPr>
            <a:r>
              <a:rPr lang="en-US" sz="3200" kern="0">
                <a:solidFill>
                  <a:srgbClr val="666E75"/>
                </a:solidFill>
                <a:latin typeface="Century Gothic"/>
                <a:ea typeface="Century Gothic"/>
                <a:cs typeface="Century Gothic"/>
                <a:sym typeface="Century Gothic"/>
              </a:rPr>
              <a:t>Creates</a:t>
            </a:r>
            <a:r>
              <a:rPr lang="en-US" sz="3200" b="1" kern="0">
                <a:solidFill>
                  <a:srgbClr val="666E75"/>
                </a:solidFill>
                <a:latin typeface="Century Gothic"/>
                <a:ea typeface="Century Gothic"/>
                <a:cs typeface="Century Gothic"/>
                <a:sym typeface="Century Gothic"/>
              </a:rPr>
              <a:t> local jobs</a:t>
            </a:r>
            <a:endParaRPr sz="3200" b="1" kern="0">
              <a:solidFill>
                <a:srgbClr val="666E75"/>
              </a:solidFill>
              <a:latin typeface="Century Gothic"/>
              <a:ea typeface="Century Gothic"/>
              <a:cs typeface="Century Gothic"/>
              <a:sym typeface="Century Gothic"/>
            </a:endParaRPr>
          </a:p>
        </p:txBody>
      </p:sp>
      <p:pic>
        <p:nvPicPr>
          <p:cNvPr id="214" name="Google Shape;214;p31" descr="Icon&#10;&#10;Description automatically generated"/>
          <p:cNvPicPr preferRelativeResize="0"/>
          <p:nvPr/>
        </p:nvPicPr>
        <p:blipFill rotWithShape="1">
          <a:blip r:embed="rId4">
            <a:alphaModFix/>
          </a:blip>
          <a:srcRect/>
          <a:stretch/>
        </p:blipFill>
        <p:spPr>
          <a:xfrm>
            <a:off x="4150527" y="4951818"/>
            <a:ext cx="873591" cy="1042803"/>
          </a:xfrm>
          <a:prstGeom prst="rect">
            <a:avLst/>
          </a:prstGeom>
          <a:noFill/>
          <a:ln>
            <a:noFill/>
          </a:ln>
        </p:spPr>
      </p:pic>
      <p:pic>
        <p:nvPicPr>
          <p:cNvPr id="215" name="Google Shape;215;p31" descr="Logo&#10;&#10;Description automatically generated"/>
          <p:cNvPicPr preferRelativeResize="0"/>
          <p:nvPr/>
        </p:nvPicPr>
        <p:blipFill rotWithShape="1">
          <a:blip r:embed="rId5">
            <a:alphaModFix/>
          </a:blip>
          <a:srcRect/>
          <a:stretch/>
        </p:blipFill>
        <p:spPr>
          <a:xfrm>
            <a:off x="4150527" y="10434893"/>
            <a:ext cx="873591" cy="1042803"/>
          </a:xfrm>
          <a:prstGeom prst="rect">
            <a:avLst/>
          </a:prstGeom>
          <a:noFill/>
          <a:ln>
            <a:noFill/>
          </a:ln>
        </p:spPr>
      </p:pic>
      <p:pic>
        <p:nvPicPr>
          <p:cNvPr id="216" name="Google Shape;216;p31"/>
          <p:cNvPicPr preferRelativeResize="0"/>
          <p:nvPr/>
        </p:nvPicPr>
        <p:blipFill rotWithShape="1">
          <a:blip r:embed="rId6">
            <a:alphaModFix/>
          </a:blip>
          <a:srcRect/>
          <a:stretch/>
        </p:blipFill>
        <p:spPr>
          <a:xfrm>
            <a:off x="4150527" y="7693356"/>
            <a:ext cx="873591" cy="1042803"/>
          </a:xfrm>
          <a:prstGeom prst="rect">
            <a:avLst/>
          </a:prstGeom>
          <a:noFill/>
          <a:ln>
            <a:noFill/>
          </a:ln>
        </p:spPr>
      </p:pic>
      <p:pic>
        <p:nvPicPr>
          <p:cNvPr id="217" name="Google Shape;217;p31"/>
          <p:cNvPicPr preferRelativeResize="0"/>
          <p:nvPr/>
        </p:nvPicPr>
        <p:blipFill rotWithShape="1">
          <a:blip r:embed="rId7">
            <a:alphaModFix/>
          </a:blip>
          <a:srcRect/>
          <a:stretch/>
        </p:blipFill>
        <p:spPr>
          <a:xfrm>
            <a:off x="4150527" y="9064125"/>
            <a:ext cx="873591" cy="1042803"/>
          </a:xfrm>
          <a:prstGeom prst="rect">
            <a:avLst/>
          </a:prstGeom>
          <a:noFill/>
          <a:ln>
            <a:noFill/>
          </a:ln>
        </p:spPr>
      </p:pic>
      <p:sp>
        <p:nvSpPr>
          <p:cNvPr id="3" name="TextBox 2">
            <a:extLst>
              <a:ext uri="{FF2B5EF4-FFF2-40B4-BE49-F238E27FC236}">
                <a16:creationId xmlns:a16="http://schemas.microsoft.com/office/drawing/2014/main" id="{A307566A-9244-FEF7-7BAE-70DA7AB62624}"/>
              </a:ext>
            </a:extLst>
          </p:cNvPr>
          <p:cNvSpPr txBox="1"/>
          <p:nvPr/>
        </p:nvSpPr>
        <p:spPr>
          <a:xfrm>
            <a:off x="1596596" y="2929531"/>
            <a:ext cx="20659779" cy="1753942"/>
          </a:xfrm>
          <a:prstGeom prst="rect">
            <a:avLst/>
          </a:prstGeom>
          <a:noFill/>
        </p:spPr>
        <p:txBody>
          <a:bodyPr wrap="square">
            <a:spAutoFit/>
          </a:bodyPr>
          <a:lstStyle/>
          <a:p>
            <a:r>
              <a:rPr lang="en-US" sz="3599" dirty="0">
                <a:solidFill>
                  <a:srgbClr val="666E75"/>
                </a:solidFill>
                <a:latin typeface="Century Gothic"/>
                <a:ea typeface="Century Gothic"/>
                <a:cs typeface="Century Gothic"/>
                <a:sym typeface="Century Gothic"/>
              </a:rPr>
              <a:t>SOMAH is dedicated to equity through a community-based approach that amplifies the voices of those most burdened by social and environmental factors and ensures the program listens to and is responsive to the communities it serves</a:t>
            </a:r>
            <a:endParaRPr lang="en-US" dirty="0"/>
          </a:p>
        </p:txBody>
      </p:sp>
      <p:pic>
        <p:nvPicPr>
          <p:cNvPr id="2" name="Picture 1" descr="California's Solar on Multifamily ...">
            <a:extLst>
              <a:ext uri="{FF2B5EF4-FFF2-40B4-BE49-F238E27FC236}">
                <a16:creationId xmlns:a16="http://schemas.microsoft.com/office/drawing/2014/main" id="{287EA912-5C9F-B6B5-3B2E-B02DD20DDBDD}"/>
              </a:ext>
            </a:extLst>
          </p:cNvPr>
          <p:cNvPicPr>
            <a:picLocks noChangeAspect="1"/>
          </p:cNvPicPr>
          <p:nvPr/>
        </p:nvPicPr>
        <p:blipFill>
          <a:blip r:embed="rId8"/>
          <a:stretch>
            <a:fillRect/>
          </a:stretch>
        </p:blipFill>
        <p:spPr>
          <a:xfrm>
            <a:off x="4150527" y="12085037"/>
            <a:ext cx="3042090" cy="1488919"/>
          </a:xfrm>
          <a:prstGeom prst="rect">
            <a:avLst/>
          </a:prstGeom>
        </p:spPr>
      </p:pic>
    </p:spTree>
    <p:extLst>
      <p:ext uri="{BB962C8B-B14F-4D97-AF65-F5344CB8AC3E}">
        <p14:creationId xmlns:p14="http://schemas.microsoft.com/office/powerpoint/2010/main" val="3026544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9" name="Google Shape;209;p31"/>
          <p:cNvSpPr txBox="1">
            <a:spLocks noGrp="1"/>
          </p:cNvSpPr>
          <p:nvPr>
            <p:ph type="body" idx="2"/>
          </p:nvPr>
        </p:nvSpPr>
        <p:spPr>
          <a:xfrm>
            <a:off x="1374416" y="747178"/>
            <a:ext cx="21523893" cy="1638773"/>
          </a:xfrm>
          <a:prstGeom prst="rect">
            <a:avLst/>
          </a:prstGeom>
          <a:noFill/>
          <a:ln>
            <a:noFill/>
          </a:ln>
        </p:spPr>
        <p:txBody>
          <a:bodyPr spcFirstLastPara="1" wrap="square" lIns="91402" tIns="45688" rIns="91402" bIns="45688" anchor="b" anchorCtr="0">
            <a:normAutofit/>
          </a:bodyPr>
          <a:lstStyle/>
          <a:p>
            <a:pPr marL="0" indent="0">
              <a:spcBef>
                <a:spcPts val="0"/>
              </a:spcBef>
            </a:pPr>
            <a:r>
              <a:rPr lang="en-US" dirty="0"/>
              <a:t>SOMAH - A Commitment to Equity</a:t>
            </a:r>
            <a:endParaRPr dirty="0"/>
          </a:p>
        </p:txBody>
      </p:sp>
      <p:sp>
        <p:nvSpPr>
          <p:cNvPr id="210" name="Google Shape;210;p31"/>
          <p:cNvSpPr txBox="1">
            <a:spLocks noGrp="1"/>
          </p:cNvSpPr>
          <p:nvPr>
            <p:ph type="sldNum" idx="12"/>
          </p:nvPr>
        </p:nvSpPr>
        <p:spPr>
          <a:xfrm>
            <a:off x="22898335" y="12345061"/>
            <a:ext cx="822686" cy="730010"/>
          </a:xfrm>
          <a:prstGeom prst="rect">
            <a:avLst/>
          </a:prstGeom>
          <a:noFill/>
          <a:ln>
            <a:noFill/>
          </a:ln>
        </p:spPr>
        <p:txBody>
          <a:bodyPr spcFirstLastPara="1" wrap="square" lIns="91402" tIns="45688" rIns="91402" bIns="45688" anchor="ctr" anchorCtr="0">
            <a:noAutofit/>
          </a:bodyPr>
          <a:lstStyle/>
          <a:p>
            <a:pPr defTabSz="914171">
              <a:buClr>
                <a:srgbClr val="000000"/>
              </a:buClr>
            </a:pPr>
            <a:fld id="{00000000-1234-1234-1234-123412341234}" type="slidenum">
              <a:rPr lang="en-US" kern="0">
                <a:solidFill>
                  <a:srgbClr val="FFFFFF"/>
                </a:solidFill>
              </a:rPr>
              <a:pPr defTabSz="914171">
                <a:buClr>
                  <a:srgbClr val="000000"/>
                </a:buClr>
              </a:pPr>
              <a:t>35</a:t>
            </a:fld>
            <a:endParaRPr kern="0" dirty="0">
              <a:solidFill>
                <a:srgbClr val="FFFFFF"/>
              </a:solidFill>
            </a:endParaRPr>
          </a:p>
        </p:txBody>
      </p:sp>
      <p:sp>
        <p:nvSpPr>
          <p:cNvPr id="3" name="TextBox 2">
            <a:extLst>
              <a:ext uri="{FF2B5EF4-FFF2-40B4-BE49-F238E27FC236}">
                <a16:creationId xmlns:a16="http://schemas.microsoft.com/office/drawing/2014/main" id="{A307566A-9244-FEF7-7BAE-70DA7AB62624}"/>
              </a:ext>
            </a:extLst>
          </p:cNvPr>
          <p:cNvSpPr txBox="1"/>
          <p:nvPr/>
        </p:nvSpPr>
        <p:spPr>
          <a:xfrm>
            <a:off x="1841524" y="5081985"/>
            <a:ext cx="9601287" cy="5077159"/>
          </a:xfrm>
          <a:prstGeom prst="rect">
            <a:avLst/>
          </a:prstGeom>
          <a:noFill/>
        </p:spPr>
        <p:txBody>
          <a:bodyPr wrap="square">
            <a:spAutoFit/>
          </a:bodyPr>
          <a:lstStyle/>
          <a:p>
            <a:r>
              <a:rPr lang="en-US" sz="3599" dirty="0">
                <a:solidFill>
                  <a:srgbClr val="666E75"/>
                </a:solidFill>
                <a:latin typeface="Century Gothic"/>
                <a:ea typeface="Century Gothic"/>
                <a:cs typeface="Century Gothic"/>
                <a:sym typeface="Century Gothic"/>
              </a:rPr>
              <a:t>Created largely by the advocacy efforts of environmental justice groups and funded by greenhouse gas auction proceeds through California's Cap-and-Trade Program, SOMAH’s work to expand clean energy access to low-income and environmental justice communities in particular has clear restorative and environmental justice implications</a:t>
            </a:r>
          </a:p>
        </p:txBody>
      </p:sp>
      <p:pic>
        <p:nvPicPr>
          <p:cNvPr id="2" name="Picture 1" descr="California's Solar on Multifamily ...">
            <a:extLst>
              <a:ext uri="{FF2B5EF4-FFF2-40B4-BE49-F238E27FC236}">
                <a16:creationId xmlns:a16="http://schemas.microsoft.com/office/drawing/2014/main" id="{287EA912-5C9F-B6B5-3B2E-B02DD20DDBDD}"/>
              </a:ext>
            </a:extLst>
          </p:cNvPr>
          <p:cNvPicPr>
            <a:picLocks noChangeAspect="1"/>
          </p:cNvPicPr>
          <p:nvPr/>
        </p:nvPicPr>
        <p:blipFill>
          <a:blip r:embed="rId3"/>
          <a:stretch>
            <a:fillRect/>
          </a:stretch>
        </p:blipFill>
        <p:spPr>
          <a:xfrm>
            <a:off x="4150527" y="12085037"/>
            <a:ext cx="3042090" cy="1488919"/>
          </a:xfrm>
          <a:prstGeom prst="rect">
            <a:avLst/>
          </a:prstGeom>
        </p:spPr>
      </p:pic>
      <p:sp>
        <p:nvSpPr>
          <p:cNvPr id="5" name="TextBox 4">
            <a:extLst>
              <a:ext uri="{FF2B5EF4-FFF2-40B4-BE49-F238E27FC236}">
                <a16:creationId xmlns:a16="http://schemas.microsoft.com/office/drawing/2014/main" id="{DFF5ACCC-375A-A383-2719-CA1B8EC85A68}"/>
              </a:ext>
            </a:extLst>
          </p:cNvPr>
          <p:cNvSpPr txBox="1"/>
          <p:nvPr/>
        </p:nvSpPr>
        <p:spPr>
          <a:xfrm>
            <a:off x="1841526" y="3111515"/>
            <a:ext cx="9601286" cy="1200329"/>
          </a:xfrm>
          <a:prstGeom prst="rect">
            <a:avLst/>
          </a:prstGeom>
          <a:noFill/>
        </p:spPr>
        <p:txBody>
          <a:bodyPr wrap="square">
            <a:spAutoFit/>
          </a:bodyPr>
          <a:lstStyle/>
          <a:p>
            <a:r>
              <a:rPr lang="en-US" sz="3600" b="1" dirty="0">
                <a:solidFill>
                  <a:srgbClr val="00A788"/>
                </a:solidFill>
                <a:latin typeface="Century Gothic" panose="020B0502020202020204" pitchFamily="34" charset="0"/>
                <a:ea typeface="Calibri"/>
                <a:cs typeface="Arial"/>
              </a:rPr>
              <a:t>Energy and Environmental Justice are in SOMAH’s DNA</a:t>
            </a:r>
            <a:endParaRPr lang="en-US" sz="3600" dirty="0">
              <a:latin typeface="Century Gothic" panose="020B0502020202020204" pitchFamily="34" charset="0"/>
              <a:ea typeface="Calibri"/>
              <a:cs typeface="Calibri"/>
            </a:endParaRPr>
          </a:p>
        </p:txBody>
      </p:sp>
      <p:pic>
        <p:nvPicPr>
          <p:cNvPr id="6" name="Picture 5" descr="A group of buildings with solar panels&#10;&#10;Description automatically generated">
            <a:extLst>
              <a:ext uri="{FF2B5EF4-FFF2-40B4-BE49-F238E27FC236}">
                <a16:creationId xmlns:a16="http://schemas.microsoft.com/office/drawing/2014/main" id="{696C8CEE-37F3-625F-8931-CA5A3E21AFDE}"/>
              </a:ext>
            </a:extLst>
          </p:cNvPr>
          <p:cNvPicPr>
            <a:picLocks noChangeAspect="1"/>
          </p:cNvPicPr>
          <p:nvPr/>
        </p:nvPicPr>
        <p:blipFill>
          <a:blip r:embed="rId4"/>
          <a:stretch>
            <a:fillRect/>
          </a:stretch>
        </p:blipFill>
        <p:spPr>
          <a:xfrm>
            <a:off x="11826804" y="3711679"/>
            <a:ext cx="12127373" cy="7828132"/>
          </a:xfrm>
          <a:prstGeom prst="rect">
            <a:avLst/>
          </a:prstGeom>
        </p:spPr>
      </p:pic>
    </p:spTree>
    <p:extLst>
      <p:ext uri="{BB962C8B-B14F-4D97-AF65-F5344CB8AC3E}">
        <p14:creationId xmlns:p14="http://schemas.microsoft.com/office/powerpoint/2010/main" val="1839039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9" name="Google Shape;209;p31"/>
          <p:cNvSpPr txBox="1">
            <a:spLocks noGrp="1"/>
          </p:cNvSpPr>
          <p:nvPr>
            <p:ph type="body" idx="2"/>
          </p:nvPr>
        </p:nvSpPr>
        <p:spPr>
          <a:xfrm>
            <a:off x="1374416" y="747178"/>
            <a:ext cx="21523893" cy="1638773"/>
          </a:xfrm>
          <a:prstGeom prst="rect">
            <a:avLst/>
          </a:prstGeom>
          <a:noFill/>
          <a:ln>
            <a:noFill/>
          </a:ln>
        </p:spPr>
        <p:txBody>
          <a:bodyPr spcFirstLastPara="1" wrap="square" lIns="91402" tIns="45688" rIns="91402" bIns="45688" anchor="b" anchorCtr="0">
            <a:normAutofit/>
          </a:bodyPr>
          <a:lstStyle/>
          <a:p>
            <a:pPr marL="0" indent="0">
              <a:spcBef>
                <a:spcPts val="0"/>
              </a:spcBef>
            </a:pPr>
            <a:r>
              <a:rPr lang="en-US" dirty="0"/>
              <a:t>SOMAH Eligible Inland SoCal Properties</a:t>
            </a:r>
            <a:endParaRPr dirty="0"/>
          </a:p>
        </p:txBody>
      </p:sp>
      <p:sp>
        <p:nvSpPr>
          <p:cNvPr id="210" name="Google Shape;210;p31"/>
          <p:cNvSpPr txBox="1">
            <a:spLocks noGrp="1"/>
          </p:cNvSpPr>
          <p:nvPr>
            <p:ph type="sldNum" idx="12"/>
          </p:nvPr>
        </p:nvSpPr>
        <p:spPr>
          <a:xfrm>
            <a:off x="22898335" y="12345061"/>
            <a:ext cx="822686" cy="730010"/>
          </a:xfrm>
          <a:prstGeom prst="rect">
            <a:avLst/>
          </a:prstGeom>
          <a:noFill/>
          <a:ln>
            <a:noFill/>
          </a:ln>
        </p:spPr>
        <p:txBody>
          <a:bodyPr spcFirstLastPara="1" wrap="square" lIns="91402" tIns="45688" rIns="91402" bIns="45688" anchor="ctr" anchorCtr="0">
            <a:noAutofit/>
          </a:bodyPr>
          <a:lstStyle/>
          <a:p>
            <a:pPr defTabSz="914171">
              <a:buClr>
                <a:srgbClr val="000000"/>
              </a:buClr>
            </a:pPr>
            <a:fld id="{00000000-1234-1234-1234-123412341234}" type="slidenum">
              <a:rPr lang="en-US" kern="0">
                <a:solidFill>
                  <a:srgbClr val="FFFFFF"/>
                </a:solidFill>
              </a:rPr>
              <a:pPr defTabSz="914171">
                <a:buClr>
                  <a:srgbClr val="000000"/>
                </a:buClr>
              </a:pPr>
              <a:t>36</a:t>
            </a:fld>
            <a:endParaRPr kern="0" dirty="0">
              <a:solidFill>
                <a:srgbClr val="FFFFFF"/>
              </a:solidFill>
            </a:endParaRPr>
          </a:p>
        </p:txBody>
      </p:sp>
      <p:pic>
        <p:nvPicPr>
          <p:cNvPr id="2" name="Picture 1" descr="California's Solar on Multifamily ...">
            <a:extLst>
              <a:ext uri="{FF2B5EF4-FFF2-40B4-BE49-F238E27FC236}">
                <a16:creationId xmlns:a16="http://schemas.microsoft.com/office/drawing/2014/main" id="{287EA912-5C9F-B6B5-3B2E-B02DD20DDBDD}"/>
              </a:ext>
            </a:extLst>
          </p:cNvPr>
          <p:cNvPicPr>
            <a:picLocks noChangeAspect="1"/>
          </p:cNvPicPr>
          <p:nvPr/>
        </p:nvPicPr>
        <p:blipFill>
          <a:blip r:embed="rId3"/>
          <a:stretch>
            <a:fillRect/>
          </a:stretch>
        </p:blipFill>
        <p:spPr>
          <a:xfrm>
            <a:off x="4150527" y="12085037"/>
            <a:ext cx="3042090" cy="1488919"/>
          </a:xfrm>
          <a:prstGeom prst="rect">
            <a:avLst/>
          </a:prstGeom>
        </p:spPr>
      </p:pic>
      <p:pic>
        <p:nvPicPr>
          <p:cNvPr id="9" name="Picture 8" descr="A screenshot of a map&#10;&#10;Description automatically generated">
            <a:extLst>
              <a:ext uri="{FF2B5EF4-FFF2-40B4-BE49-F238E27FC236}">
                <a16:creationId xmlns:a16="http://schemas.microsoft.com/office/drawing/2014/main" id="{BCD9D2E3-81C8-02EF-BEDF-B113A60A874C}"/>
              </a:ext>
            </a:extLst>
          </p:cNvPr>
          <p:cNvPicPr>
            <a:picLocks noChangeAspect="1"/>
          </p:cNvPicPr>
          <p:nvPr/>
        </p:nvPicPr>
        <p:blipFill>
          <a:blip r:embed="rId4"/>
          <a:stretch>
            <a:fillRect/>
          </a:stretch>
        </p:blipFill>
        <p:spPr>
          <a:xfrm>
            <a:off x="3835710" y="2766909"/>
            <a:ext cx="16706229" cy="9578152"/>
          </a:xfrm>
          <a:prstGeom prst="rect">
            <a:avLst/>
          </a:prstGeom>
        </p:spPr>
      </p:pic>
    </p:spTree>
    <p:extLst>
      <p:ext uri="{BB962C8B-B14F-4D97-AF65-F5344CB8AC3E}">
        <p14:creationId xmlns:p14="http://schemas.microsoft.com/office/powerpoint/2010/main" val="1815088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3C937F-5877-A841-8373-5876F911B5FF}"/>
              </a:ext>
            </a:extLst>
          </p:cNvPr>
          <p:cNvSpPr>
            <a:spLocks noGrp="1"/>
          </p:cNvSpPr>
          <p:nvPr>
            <p:ph type="body" sz="quarter" idx="10"/>
          </p:nvPr>
        </p:nvSpPr>
        <p:spPr>
          <a:xfrm>
            <a:off x="2311568" y="5152293"/>
            <a:ext cx="20267077" cy="2196066"/>
          </a:xfrm>
        </p:spPr>
        <p:txBody>
          <a:bodyPr>
            <a:normAutofit/>
          </a:bodyPr>
          <a:lstStyle/>
          <a:p>
            <a:r>
              <a:rPr lang="en-US"/>
              <a:t>Thrive Inland SoCal</a:t>
            </a:r>
          </a:p>
        </p:txBody>
      </p:sp>
      <p:cxnSp>
        <p:nvCxnSpPr>
          <p:cNvPr id="3" name="Straight Connector 2">
            <a:extLst>
              <a:ext uri="{FF2B5EF4-FFF2-40B4-BE49-F238E27FC236}">
                <a16:creationId xmlns:a16="http://schemas.microsoft.com/office/drawing/2014/main" id="{014353CF-6DEC-BB44-ACBF-1FA33ECE6ECF}"/>
              </a:ext>
            </a:extLst>
          </p:cNvPr>
          <p:cNvCxnSpPr/>
          <p:nvPr/>
        </p:nvCxnSpPr>
        <p:spPr>
          <a:xfrm>
            <a:off x="2423375" y="7696755"/>
            <a:ext cx="1364539" cy="0"/>
          </a:xfrm>
          <a:prstGeom prst="line">
            <a:avLst/>
          </a:prstGeom>
          <a:ln w="4572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579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FFA974-13B7-63BE-ED95-2517EE0766CC}"/>
              </a:ext>
            </a:extLst>
          </p:cNvPr>
          <p:cNvPicPr>
            <a:picLocks noChangeAspect="1"/>
          </p:cNvPicPr>
          <p:nvPr/>
        </p:nvPicPr>
        <p:blipFill>
          <a:blip r:embed="rId2"/>
          <a:stretch>
            <a:fillRect/>
          </a:stretch>
        </p:blipFill>
        <p:spPr>
          <a:xfrm>
            <a:off x="0" y="0"/>
            <a:ext cx="24903313" cy="14024113"/>
          </a:xfrm>
          <a:prstGeom prst="rect">
            <a:avLst/>
          </a:prstGeom>
        </p:spPr>
      </p:pic>
    </p:spTree>
    <p:extLst>
      <p:ext uri="{BB962C8B-B14F-4D97-AF65-F5344CB8AC3E}">
        <p14:creationId xmlns:p14="http://schemas.microsoft.com/office/powerpoint/2010/main" val="7236559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F23712-55AC-DC5D-4D3D-3275ED215845}"/>
              </a:ext>
            </a:extLst>
          </p:cNvPr>
          <p:cNvPicPr>
            <a:picLocks noChangeAspect="1"/>
          </p:cNvPicPr>
          <p:nvPr/>
        </p:nvPicPr>
        <p:blipFill rotWithShape="1">
          <a:blip r:embed="rId2"/>
          <a:srcRect l="420" r="-420"/>
          <a:stretch/>
        </p:blipFill>
        <p:spPr>
          <a:xfrm>
            <a:off x="101923" y="1"/>
            <a:ext cx="24275727" cy="13716000"/>
          </a:xfrm>
          <a:prstGeom prst="rect">
            <a:avLst/>
          </a:prstGeom>
        </p:spPr>
      </p:pic>
      <p:graphicFrame>
        <p:nvGraphicFramePr>
          <p:cNvPr id="8" name="Object 7">
            <a:extLst>
              <a:ext uri="{FF2B5EF4-FFF2-40B4-BE49-F238E27FC236}">
                <a16:creationId xmlns:a16="http://schemas.microsoft.com/office/drawing/2014/main" id="{451D8FEF-07C3-8B8E-2E19-C2122C7E2B60}"/>
              </a:ext>
            </a:extLst>
          </p:cNvPr>
          <p:cNvGraphicFramePr>
            <a:graphicFrameLocks noChangeAspect="1"/>
          </p:cNvGraphicFramePr>
          <p:nvPr>
            <p:extLst>
              <p:ext uri="{D42A27DB-BD31-4B8C-83A1-F6EECF244321}">
                <p14:modId xmlns:p14="http://schemas.microsoft.com/office/powerpoint/2010/main" val="3209652173"/>
              </p:ext>
            </p:extLst>
          </p:nvPr>
        </p:nvGraphicFramePr>
        <p:xfrm>
          <a:off x="13737396" y="9851885"/>
          <a:ext cx="3049796" cy="3126630"/>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8" name="Object 7">
                        <a:extLst>
                          <a:ext uri="{FF2B5EF4-FFF2-40B4-BE49-F238E27FC236}">
                            <a16:creationId xmlns:a16="http://schemas.microsoft.com/office/drawing/2014/main" id="{451D8FEF-07C3-8B8E-2E19-C2122C7E2B60}"/>
                          </a:ext>
                        </a:extLst>
                      </p:cNvPr>
                      <p:cNvPicPr/>
                      <p:nvPr/>
                    </p:nvPicPr>
                    <p:blipFill>
                      <a:blip r:embed="rId4"/>
                      <a:stretch>
                        <a:fillRect/>
                      </a:stretch>
                    </p:blipFill>
                    <p:spPr>
                      <a:xfrm>
                        <a:off x="13737396" y="9851885"/>
                        <a:ext cx="3049796" cy="3126630"/>
                      </a:xfrm>
                      <a:prstGeom prst="rect">
                        <a:avLst/>
                      </a:prstGeom>
                    </p:spPr>
                  </p:pic>
                </p:oleObj>
              </mc:Fallback>
            </mc:AlternateContent>
          </a:graphicData>
        </a:graphic>
      </p:graphicFrame>
    </p:spTree>
    <p:extLst>
      <p:ext uri="{BB962C8B-B14F-4D97-AF65-F5344CB8AC3E}">
        <p14:creationId xmlns:p14="http://schemas.microsoft.com/office/powerpoint/2010/main" val="5680239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ubtitle 2"/>
          <p:cNvSpPr txBox="1">
            <a:spLocks/>
          </p:cNvSpPr>
          <p:nvPr/>
        </p:nvSpPr>
        <p:spPr>
          <a:xfrm>
            <a:off x="16528044" y="8371015"/>
            <a:ext cx="5010479" cy="1208474"/>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640"/>
              </a:lnSpc>
            </a:pPr>
            <a:r>
              <a:rPr lang="en-US" sz="2800">
                <a:solidFill>
                  <a:schemeClr val="tx1">
                    <a:lumMod val="60000"/>
                    <a:lumOff val="40000"/>
                  </a:schemeClr>
                </a:solidFill>
                <a:latin typeface="Calibri" panose="020F0502020204030204" pitchFamily="34" charset="0"/>
                <a:ea typeface="Open Sans Light" panose="020B0306030504020204" pitchFamily="34" charset="0"/>
                <a:cs typeface="Calibri" panose="020F0502020204030204" pitchFamily="34" charset="0"/>
              </a:rPr>
              <a:t>Associate Manager</a:t>
            </a:r>
          </a:p>
          <a:p>
            <a:pPr>
              <a:lnSpc>
                <a:spcPts val="3640"/>
              </a:lnSpc>
            </a:pPr>
            <a:r>
              <a:rPr lang="en-US" sz="2800">
                <a:solidFill>
                  <a:schemeClr val="tx1">
                    <a:lumMod val="60000"/>
                    <a:lumOff val="40000"/>
                  </a:schemeClr>
                </a:solidFill>
                <a:latin typeface="Calibri" panose="020F0502020204030204" pitchFamily="34" charset="0"/>
                <a:ea typeface="Open Sans Light" panose="020B0306030504020204" pitchFamily="34" charset="0"/>
                <a:cs typeface="Calibri" panose="020F0502020204030204" pitchFamily="34" charset="0"/>
              </a:rPr>
              <a:t>Equity Engagement &amp; Outreach</a:t>
            </a:r>
          </a:p>
        </p:txBody>
      </p:sp>
      <p:sp>
        <p:nvSpPr>
          <p:cNvPr id="42" name="TextBox 41"/>
          <p:cNvSpPr txBox="1"/>
          <p:nvPr/>
        </p:nvSpPr>
        <p:spPr>
          <a:xfrm>
            <a:off x="17813223" y="7858962"/>
            <a:ext cx="2446632" cy="707886"/>
          </a:xfrm>
          <a:prstGeom prst="rect">
            <a:avLst/>
          </a:prstGeom>
          <a:noFill/>
        </p:spPr>
        <p:txBody>
          <a:bodyPr wrap="none" rtlCol="0">
            <a:spAutoFit/>
          </a:bodyPr>
          <a:lstStyle/>
          <a:p>
            <a:pPr algn="ctr"/>
            <a:r>
              <a:rPr lang="en-US" sz="4000" err="1">
                <a:solidFill>
                  <a:schemeClr val="accent3"/>
                </a:solidFill>
                <a:latin typeface="Calibri" panose="020F0502020204030204" pitchFamily="34" charset="0"/>
                <a:ea typeface="Open Sans Semibold" charset="0"/>
                <a:cs typeface="Calibri" panose="020F0502020204030204" pitchFamily="34" charset="0"/>
              </a:rPr>
              <a:t>Luzita</a:t>
            </a:r>
            <a:r>
              <a:rPr lang="en-US" sz="4000">
                <a:solidFill>
                  <a:schemeClr val="accent3"/>
                </a:solidFill>
                <a:latin typeface="Calibri" panose="020F0502020204030204" pitchFamily="34" charset="0"/>
                <a:ea typeface="Open Sans Semibold" charset="0"/>
                <a:cs typeface="Calibri" panose="020F0502020204030204" pitchFamily="34" charset="0"/>
              </a:rPr>
              <a:t> Lutfi</a:t>
            </a:r>
          </a:p>
        </p:txBody>
      </p:sp>
      <p:sp>
        <p:nvSpPr>
          <p:cNvPr id="43" name="Subtitle 2"/>
          <p:cNvSpPr txBox="1">
            <a:spLocks/>
          </p:cNvSpPr>
          <p:nvPr/>
        </p:nvSpPr>
        <p:spPr>
          <a:xfrm>
            <a:off x="9482061" y="8371015"/>
            <a:ext cx="5506001" cy="1208474"/>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640"/>
              </a:lnSpc>
            </a:pPr>
            <a:r>
              <a:rPr lang="en-US" sz="2800">
                <a:solidFill>
                  <a:schemeClr val="tx1">
                    <a:lumMod val="60000"/>
                    <a:lumOff val="40000"/>
                  </a:schemeClr>
                </a:solidFill>
                <a:latin typeface="Calibri" panose="020F0502020204030204" pitchFamily="34" charset="0"/>
                <a:ea typeface="Open Sans Light" panose="020B0306030504020204" pitchFamily="34" charset="0"/>
                <a:cs typeface="Calibri" panose="020F0502020204030204" pitchFamily="34" charset="0"/>
              </a:rPr>
              <a:t>Senior Manager</a:t>
            </a:r>
          </a:p>
          <a:p>
            <a:pPr>
              <a:lnSpc>
                <a:spcPts val="3640"/>
              </a:lnSpc>
            </a:pPr>
            <a:r>
              <a:rPr lang="en-US" sz="2800">
                <a:solidFill>
                  <a:schemeClr val="tx1">
                    <a:lumMod val="60000"/>
                    <a:lumOff val="40000"/>
                  </a:schemeClr>
                </a:solidFill>
                <a:latin typeface="Calibri" panose="020F0502020204030204" pitchFamily="34" charset="0"/>
                <a:ea typeface="Open Sans Light" panose="020B0306030504020204" pitchFamily="34" charset="0"/>
                <a:cs typeface="Calibri" panose="020F0502020204030204" pitchFamily="34" charset="0"/>
              </a:rPr>
              <a:t>California Transportation Programs</a:t>
            </a:r>
            <a:endParaRPr lang="en-US" sz="2000">
              <a:solidFill>
                <a:schemeClr val="tx1">
                  <a:lumMod val="60000"/>
                  <a:lumOff val="40000"/>
                </a:schemeClr>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44" name="TextBox 43"/>
          <p:cNvSpPr txBox="1"/>
          <p:nvPr/>
        </p:nvSpPr>
        <p:spPr>
          <a:xfrm>
            <a:off x="11423833" y="7858962"/>
            <a:ext cx="1628972" cy="707886"/>
          </a:xfrm>
          <a:prstGeom prst="rect">
            <a:avLst/>
          </a:prstGeom>
          <a:noFill/>
        </p:spPr>
        <p:txBody>
          <a:bodyPr wrap="none" rtlCol="0">
            <a:spAutoFit/>
          </a:bodyPr>
          <a:lstStyle/>
          <a:p>
            <a:pPr algn="ctr"/>
            <a:r>
              <a:rPr lang="en-US" sz="4000">
                <a:solidFill>
                  <a:schemeClr val="accent3"/>
                </a:solidFill>
                <a:latin typeface="Calibri" panose="020F0502020204030204" pitchFamily="34" charset="0"/>
                <a:ea typeface="Open Sans Semibold" charset="0"/>
                <a:cs typeface="Calibri" panose="020F0502020204030204" pitchFamily="34" charset="0"/>
              </a:rPr>
              <a:t>Jin Zhu</a:t>
            </a:r>
          </a:p>
        </p:txBody>
      </p:sp>
      <p:sp>
        <p:nvSpPr>
          <p:cNvPr id="45" name="Subtitle 2"/>
          <p:cNvSpPr txBox="1">
            <a:spLocks/>
          </p:cNvSpPr>
          <p:nvPr/>
        </p:nvSpPr>
        <p:spPr>
          <a:xfrm>
            <a:off x="3576103" y="8371015"/>
            <a:ext cx="3899278" cy="1208474"/>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640"/>
              </a:lnSpc>
            </a:pPr>
            <a:r>
              <a:rPr lang="en-US" sz="2800">
                <a:solidFill>
                  <a:schemeClr val="tx1">
                    <a:lumMod val="60000"/>
                    <a:lumOff val="40000"/>
                  </a:schemeClr>
                </a:solidFill>
                <a:latin typeface="Calibri" panose="020F0502020204030204" pitchFamily="34" charset="0"/>
                <a:ea typeface="Open Sans Light" panose="020B0306030504020204" pitchFamily="34" charset="0"/>
                <a:cs typeface="Calibri" panose="020F0502020204030204" pitchFamily="34" charset="0"/>
              </a:rPr>
              <a:t>Director</a:t>
            </a:r>
          </a:p>
          <a:p>
            <a:pPr>
              <a:lnSpc>
                <a:spcPts val="3640"/>
              </a:lnSpc>
            </a:pPr>
            <a:r>
              <a:rPr lang="en-US" sz="2800">
                <a:solidFill>
                  <a:schemeClr val="tx1">
                    <a:lumMod val="60000"/>
                    <a:lumOff val="40000"/>
                  </a:schemeClr>
                </a:solidFill>
                <a:latin typeface="Calibri" panose="020F0502020204030204" pitchFamily="34" charset="0"/>
                <a:ea typeface="Open Sans Light" panose="020B0306030504020204" pitchFamily="34" charset="0"/>
                <a:cs typeface="Calibri" panose="020F0502020204030204" pitchFamily="34" charset="0"/>
              </a:rPr>
              <a:t>Transparency &amp; Insights</a:t>
            </a:r>
          </a:p>
        </p:txBody>
      </p:sp>
      <p:sp>
        <p:nvSpPr>
          <p:cNvPr id="46" name="TextBox 45"/>
          <p:cNvSpPr txBox="1"/>
          <p:nvPr/>
        </p:nvSpPr>
        <p:spPr>
          <a:xfrm>
            <a:off x="3746337" y="7858962"/>
            <a:ext cx="3565335" cy="707886"/>
          </a:xfrm>
          <a:prstGeom prst="rect">
            <a:avLst/>
          </a:prstGeom>
          <a:noFill/>
        </p:spPr>
        <p:txBody>
          <a:bodyPr wrap="none" rtlCol="0">
            <a:spAutoFit/>
          </a:bodyPr>
          <a:lstStyle/>
          <a:p>
            <a:pPr algn="ctr"/>
            <a:r>
              <a:rPr lang="en-US" sz="4000">
                <a:solidFill>
                  <a:schemeClr val="accent3"/>
                </a:solidFill>
                <a:latin typeface="Calibri" panose="020F0502020204030204" pitchFamily="34" charset="0"/>
                <a:ea typeface="Open Sans Semibold" charset="0"/>
                <a:cs typeface="Calibri" panose="020F0502020204030204" pitchFamily="34" charset="0"/>
              </a:rPr>
              <a:t>Kara Crohn, PhD</a:t>
            </a:r>
          </a:p>
        </p:txBody>
      </p:sp>
      <p:pic>
        <p:nvPicPr>
          <p:cNvPr id="2" name="Picture Placeholder 1">
            <a:extLst>
              <a:ext uri="{FF2B5EF4-FFF2-40B4-BE49-F238E27FC236}">
                <a16:creationId xmlns:a16="http://schemas.microsoft.com/office/drawing/2014/main" id="{FE72C37D-436C-A304-0CB8-6CD8B498AC2D}"/>
              </a:ext>
            </a:extLst>
          </p:cNvPr>
          <p:cNvPicPr>
            <a:picLocks noGrp="1" noChangeAspect="1"/>
          </p:cNvPicPr>
          <p:nvPr>
            <p:ph type="pic" sz="quarter" idx="66"/>
          </p:nvPr>
        </p:nvPicPr>
        <p:blipFill>
          <a:blip r:embed="rId2"/>
          <a:srcRect t="10543" b="10543"/>
          <a:stretch/>
        </p:blipFill>
        <p:spPr>
          <a:xfrm>
            <a:off x="17354550" y="4635500"/>
            <a:ext cx="3300413" cy="3300413"/>
          </a:xfrm>
        </p:spPr>
      </p:pic>
      <p:pic>
        <p:nvPicPr>
          <p:cNvPr id="5" name="Picture Placeholder 4" descr="A person in a black jacket&#10;&#10;Description automatically generated">
            <a:extLst>
              <a:ext uri="{FF2B5EF4-FFF2-40B4-BE49-F238E27FC236}">
                <a16:creationId xmlns:a16="http://schemas.microsoft.com/office/drawing/2014/main" id="{101C1398-24A1-EFE1-E800-2F4780BF8625}"/>
              </a:ext>
            </a:extLst>
          </p:cNvPr>
          <p:cNvPicPr>
            <a:picLocks noGrp="1" noChangeAspect="1"/>
          </p:cNvPicPr>
          <p:nvPr>
            <p:ph type="pic" sz="quarter" idx="68"/>
          </p:nvPr>
        </p:nvPicPr>
        <p:blipFill rotWithShape="1">
          <a:blip r:embed="rId3" cstate="email">
            <a:extLst>
              <a:ext uri="{28A0092B-C50C-407E-A947-70E740481C1C}">
                <a14:useLocalDpi xmlns:a14="http://schemas.microsoft.com/office/drawing/2010/main" val="0"/>
              </a:ext>
            </a:extLst>
          </a:blip>
          <a:srcRect l="30250" t="64" r="3042" b="-64"/>
          <a:stretch/>
        </p:blipFill>
        <p:spPr>
          <a:xfrm rot="16200000">
            <a:off x="3889375" y="4633913"/>
            <a:ext cx="3300413" cy="3302000"/>
          </a:xfrm>
        </p:spPr>
      </p:pic>
      <p:sp>
        <p:nvSpPr>
          <p:cNvPr id="7" name="Slide Number Placeholder 6">
            <a:extLst>
              <a:ext uri="{FF2B5EF4-FFF2-40B4-BE49-F238E27FC236}">
                <a16:creationId xmlns:a16="http://schemas.microsoft.com/office/drawing/2014/main" id="{5139FF22-630F-5642-9924-434E670DB2E7}"/>
              </a:ext>
            </a:extLst>
          </p:cNvPr>
          <p:cNvSpPr>
            <a:spLocks noGrp="1"/>
          </p:cNvSpPr>
          <p:nvPr>
            <p:ph type="sldNum" sz="quarter" idx="4"/>
          </p:nvPr>
        </p:nvSpPr>
        <p:spPr/>
        <p:txBody>
          <a:bodyPr/>
          <a:lstStyle/>
          <a:p>
            <a:fld id="{DB8F626C-CEBF-614D-89D9-D0BEA80BC35B}" type="slidenum">
              <a:rPr lang="en-US" smtClean="0"/>
              <a:pPr/>
              <a:t>4</a:t>
            </a:fld>
            <a:endParaRPr lang="en-US"/>
          </a:p>
        </p:txBody>
      </p:sp>
      <p:sp>
        <p:nvSpPr>
          <p:cNvPr id="57" name="Text Placeholder 56">
            <a:extLst>
              <a:ext uri="{FF2B5EF4-FFF2-40B4-BE49-F238E27FC236}">
                <a16:creationId xmlns:a16="http://schemas.microsoft.com/office/drawing/2014/main" id="{BE28EA43-8E62-2E4C-970F-961F8D380790}"/>
              </a:ext>
            </a:extLst>
          </p:cNvPr>
          <p:cNvSpPr>
            <a:spLocks noGrp="1"/>
          </p:cNvSpPr>
          <p:nvPr>
            <p:ph type="body" sz="quarter" idx="4294967295"/>
          </p:nvPr>
        </p:nvSpPr>
        <p:spPr>
          <a:xfrm>
            <a:off x="1371599" y="773720"/>
            <a:ext cx="21529525" cy="1639231"/>
          </a:xfrm>
        </p:spPr>
        <p:txBody>
          <a:bodyPr anchor="b">
            <a:normAutofit/>
          </a:bodyPr>
          <a:lstStyle/>
          <a:p>
            <a:pPr marL="0" indent="0" algn="ctr">
              <a:buNone/>
            </a:pPr>
            <a:r>
              <a:rPr lang="en-US" sz="8800"/>
              <a:t>CSE Introductions</a:t>
            </a:r>
          </a:p>
        </p:txBody>
      </p:sp>
      <p:pic>
        <p:nvPicPr>
          <p:cNvPr id="11" name="Picture Placeholder 10" descr="A person wearing glasses and a white shirt&#10;&#10;Description automatically generated">
            <a:extLst>
              <a:ext uri="{FF2B5EF4-FFF2-40B4-BE49-F238E27FC236}">
                <a16:creationId xmlns:a16="http://schemas.microsoft.com/office/drawing/2014/main" id="{5B4D27C4-53D5-01FD-0A49-8B6CE1E33DE2}"/>
              </a:ext>
            </a:extLst>
          </p:cNvPr>
          <p:cNvPicPr>
            <a:picLocks noGrp="1" noChangeAspect="1"/>
          </p:cNvPicPr>
          <p:nvPr>
            <p:ph type="pic" sz="quarter" idx="65"/>
          </p:nvPr>
        </p:nvPicPr>
        <p:blipFill rotWithShape="1">
          <a:blip r:embed="rId4"/>
          <a:srcRect l="27678" r="5803"/>
          <a:stretch/>
        </p:blipFill>
        <p:spPr>
          <a:xfrm rot="16200000">
            <a:off x="10567366" y="4646993"/>
            <a:ext cx="3323610" cy="3278861"/>
          </a:xfrm>
        </p:spPr>
      </p:pic>
    </p:spTree>
    <p:extLst>
      <p:ext uri="{BB962C8B-B14F-4D97-AF65-F5344CB8AC3E}">
        <p14:creationId xmlns:p14="http://schemas.microsoft.com/office/powerpoint/2010/main" val="28348229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FE0D26F-9446-F694-8D6C-CCFF4E6D9CC4}"/>
              </a:ext>
            </a:extLst>
          </p:cNvPr>
          <p:cNvGraphicFramePr>
            <a:graphicFrameLocks noChangeAspect="1"/>
          </p:cNvGraphicFramePr>
          <p:nvPr>
            <p:extLst>
              <p:ext uri="{D42A27DB-BD31-4B8C-83A1-F6EECF244321}">
                <p14:modId xmlns:p14="http://schemas.microsoft.com/office/powerpoint/2010/main" val="2787953137"/>
              </p:ext>
            </p:extLst>
          </p:nvPr>
        </p:nvGraphicFramePr>
        <p:xfrm>
          <a:off x="309630" y="11967712"/>
          <a:ext cx="1598682" cy="1638958"/>
        </p:xfrm>
        <a:graphic>
          <a:graphicData uri="http://schemas.openxmlformats.org/presentationml/2006/ole">
            <mc:AlternateContent xmlns:mc="http://schemas.openxmlformats.org/markup-compatibility/2006">
              <mc:Choice xmlns:v="urn:schemas-microsoft-com:vml" Requires="v">
                <p:oleObj name="Acrobat Document" r:id="rId2" imgW="6552904" imgH="6718081" progId="Acrobat.Document.2020">
                  <p:embed/>
                </p:oleObj>
              </mc:Choice>
              <mc:Fallback>
                <p:oleObj name="Acrobat Document" r:id="rId2" imgW="6552904" imgH="6718081" progId="Acrobat.Document.2020">
                  <p:embed/>
                  <p:pic>
                    <p:nvPicPr>
                      <p:cNvPr id="4" name="Object 3">
                        <a:extLst>
                          <a:ext uri="{FF2B5EF4-FFF2-40B4-BE49-F238E27FC236}">
                            <a16:creationId xmlns:a16="http://schemas.microsoft.com/office/drawing/2014/main" id="{CFE0D26F-9446-F694-8D6C-CCFF4E6D9CC4}"/>
                          </a:ext>
                        </a:extLst>
                      </p:cNvPr>
                      <p:cNvPicPr/>
                      <p:nvPr/>
                    </p:nvPicPr>
                    <p:blipFill>
                      <a:blip r:embed="rId3"/>
                      <a:stretch>
                        <a:fillRect/>
                      </a:stretch>
                    </p:blipFill>
                    <p:spPr>
                      <a:xfrm>
                        <a:off x="309630" y="11967712"/>
                        <a:ext cx="1598682" cy="163895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4D5600FE-5C8C-5B07-C413-38A376BC7F38}"/>
              </a:ext>
            </a:extLst>
          </p:cNvPr>
          <p:cNvPicPr>
            <a:picLocks noChangeAspect="1"/>
          </p:cNvPicPr>
          <p:nvPr/>
        </p:nvPicPr>
        <p:blipFill>
          <a:blip r:embed="rId4"/>
          <a:stretch>
            <a:fillRect/>
          </a:stretch>
        </p:blipFill>
        <p:spPr>
          <a:xfrm>
            <a:off x="1959135" y="234176"/>
            <a:ext cx="22418515" cy="13124986"/>
          </a:xfrm>
          <a:prstGeom prst="rect">
            <a:avLst/>
          </a:prstGeom>
        </p:spPr>
      </p:pic>
    </p:spTree>
    <p:extLst>
      <p:ext uri="{BB962C8B-B14F-4D97-AF65-F5344CB8AC3E}">
        <p14:creationId xmlns:p14="http://schemas.microsoft.com/office/powerpoint/2010/main" val="408376390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9C67D4-09F5-57E9-7004-387903CD9215}"/>
              </a:ext>
            </a:extLst>
          </p:cNvPr>
          <p:cNvSpPr txBox="1"/>
          <p:nvPr/>
        </p:nvSpPr>
        <p:spPr>
          <a:xfrm>
            <a:off x="17436824" y="2999534"/>
            <a:ext cx="6251712" cy="8544903"/>
          </a:xfrm>
          <a:prstGeom prst="rect">
            <a:avLst/>
          </a:prstGeom>
          <a:noFill/>
        </p:spPr>
        <p:txBody>
          <a:bodyPr wrap="square">
            <a:spAutoFit/>
          </a:bodyPr>
          <a:lstStyle/>
          <a:p>
            <a:pPr rtl="0" fontAlgn="base">
              <a:spcBef>
                <a:spcPts val="1200"/>
              </a:spcBef>
              <a:spcAft>
                <a:spcPts val="0"/>
              </a:spcAft>
            </a:pPr>
            <a:r>
              <a:rPr lang="en-US" sz="4000" b="1" i="0" u="none" strike="noStrike">
                <a:solidFill>
                  <a:srgbClr val="434343"/>
                </a:solidFill>
                <a:effectLst/>
                <a:latin typeface="+mj-lt"/>
              </a:rPr>
              <a:t>Invited to Join:</a:t>
            </a:r>
          </a:p>
          <a:p>
            <a:pPr rtl="0" fontAlgn="base">
              <a:lnSpc>
                <a:spcPct val="150000"/>
              </a:lnSpc>
              <a:spcBef>
                <a:spcPts val="1200"/>
              </a:spcBef>
              <a:spcAft>
                <a:spcPts val="0"/>
              </a:spcAft>
              <a:buFont typeface="Arial" panose="020B0604020202020204" pitchFamily="34" charset="0"/>
              <a:buChar char="•"/>
            </a:pPr>
            <a:r>
              <a:rPr lang="en-US" sz="2800" b="0" i="0" u="none" strike="noStrike">
                <a:solidFill>
                  <a:srgbClr val="434343"/>
                </a:solidFill>
                <a:effectLst/>
                <a:latin typeface="+mj-lt"/>
              </a:rPr>
              <a:t>Labor</a:t>
            </a:r>
          </a:p>
          <a:p>
            <a:pPr rtl="0" fontAlgn="base">
              <a:lnSpc>
                <a:spcPct val="150000"/>
              </a:lnSpc>
              <a:spcBef>
                <a:spcPts val="0"/>
              </a:spcBef>
              <a:spcAft>
                <a:spcPts val="0"/>
              </a:spcAft>
              <a:buFont typeface="Arial" panose="020B0604020202020204" pitchFamily="34" charset="0"/>
              <a:buChar char="•"/>
            </a:pPr>
            <a:r>
              <a:rPr lang="en-US" sz="2800" b="0" i="0" u="none" strike="noStrike">
                <a:solidFill>
                  <a:srgbClr val="434343"/>
                </a:solidFill>
                <a:effectLst/>
                <a:latin typeface="+mj-lt"/>
              </a:rPr>
              <a:t>Business</a:t>
            </a:r>
          </a:p>
          <a:p>
            <a:pPr rtl="0" fontAlgn="base">
              <a:lnSpc>
                <a:spcPct val="150000"/>
              </a:lnSpc>
              <a:spcBef>
                <a:spcPts val="0"/>
              </a:spcBef>
              <a:spcAft>
                <a:spcPts val="0"/>
              </a:spcAft>
              <a:buFont typeface="Arial" panose="020B0604020202020204" pitchFamily="34" charset="0"/>
              <a:buChar char="•"/>
            </a:pPr>
            <a:r>
              <a:rPr lang="en-US" sz="2800" b="0" i="0" u="none" strike="noStrike">
                <a:solidFill>
                  <a:srgbClr val="434343"/>
                </a:solidFill>
                <a:effectLst/>
                <a:latin typeface="+mj-lt"/>
              </a:rPr>
              <a:t>Community Government</a:t>
            </a:r>
          </a:p>
          <a:p>
            <a:pPr rtl="0" fontAlgn="base">
              <a:lnSpc>
                <a:spcPct val="150000"/>
              </a:lnSpc>
              <a:spcBef>
                <a:spcPts val="0"/>
              </a:spcBef>
              <a:spcAft>
                <a:spcPts val="0"/>
              </a:spcAft>
              <a:buFont typeface="Arial" panose="020B0604020202020204" pitchFamily="34" charset="0"/>
              <a:buChar char="•"/>
            </a:pPr>
            <a:r>
              <a:rPr lang="en-US" sz="2800" b="0" i="0" u="none" strike="noStrike">
                <a:solidFill>
                  <a:srgbClr val="434343"/>
                </a:solidFill>
                <a:effectLst/>
                <a:latin typeface="+mj-lt"/>
              </a:rPr>
              <a:t>Indigenous communities</a:t>
            </a:r>
          </a:p>
          <a:p>
            <a:pPr rtl="0" fontAlgn="base">
              <a:lnSpc>
                <a:spcPct val="150000"/>
              </a:lnSpc>
              <a:spcBef>
                <a:spcPts val="0"/>
              </a:spcBef>
              <a:spcAft>
                <a:spcPts val="0"/>
              </a:spcAft>
              <a:buFont typeface="Arial" panose="020B0604020202020204" pitchFamily="34" charset="0"/>
              <a:buChar char="•"/>
            </a:pPr>
            <a:r>
              <a:rPr lang="en-US" sz="2800" b="0" i="0" u="none" strike="noStrike">
                <a:solidFill>
                  <a:srgbClr val="434343"/>
                </a:solidFill>
                <a:effectLst/>
                <a:latin typeface="+mj-lt"/>
              </a:rPr>
              <a:t>Economic Development</a:t>
            </a:r>
          </a:p>
          <a:p>
            <a:pPr rtl="0" fontAlgn="base">
              <a:lnSpc>
                <a:spcPct val="150000"/>
              </a:lnSpc>
              <a:spcBef>
                <a:spcPts val="0"/>
              </a:spcBef>
              <a:spcAft>
                <a:spcPts val="0"/>
              </a:spcAft>
              <a:buFont typeface="Arial" panose="020B0604020202020204" pitchFamily="34" charset="0"/>
              <a:buChar char="•"/>
            </a:pPr>
            <a:r>
              <a:rPr lang="en-US" sz="2800" b="0" i="0" u="none" strike="noStrike">
                <a:solidFill>
                  <a:srgbClr val="434343"/>
                </a:solidFill>
                <a:effectLst/>
                <a:latin typeface="+mj-lt"/>
              </a:rPr>
              <a:t>Philanthropy</a:t>
            </a:r>
          </a:p>
          <a:p>
            <a:pPr rtl="0" fontAlgn="base">
              <a:lnSpc>
                <a:spcPct val="150000"/>
              </a:lnSpc>
              <a:spcBef>
                <a:spcPts val="0"/>
              </a:spcBef>
              <a:spcAft>
                <a:spcPts val="0"/>
              </a:spcAft>
              <a:buFont typeface="Arial" panose="020B0604020202020204" pitchFamily="34" charset="0"/>
              <a:buChar char="•"/>
            </a:pPr>
            <a:r>
              <a:rPr lang="en-US" sz="2800" b="0" i="0" u="none" strike="noStrike">
                <a:solidFill>
                  <a:srgbClr val="434343"/>
                </a:solidFill>
                <a:effectLst/>
                <a:latin typeface="+mj-lt"/>
              </a:rPr>
              <a:t>Education </a:t>
            </a:r>
          </a:p>
          <a:p>
            <a:pPr rtl="0" fontAlgn="base">
              <a:lnSpc>
                <a:spcPct val="150000"/>
              </a:lnSpc>
              <a:spcBef>
                <a:spcPts val="0"/>
              </a:spcBef>
              <a:spcAft>
                <a:spcPts val="0"/>
              </a:spcAft>
              <a:buFont typeface="Arial" panose="020B0604020202020204" pitchFamily="34" charset="0"/>
              <a:buChar char="•"/>
            </a:pPr>
            <a:r>
              <a:rPr lang="en-US" sz="2800" b="0" i="0" u="none" strike="noStrike">
                <a:solidFill>
                  <a:srgbClr val="434343"/>
                </a:solidFill>
                <a:effectLst/>
                <a:latin typeface="+mj-lt"/>
              </a:rPr>
              <a:t>Workforce </a:t>
            </a:r>
          </a:p>
          <a:p>
            <a:pPr rtl="0" fontAlgn="base">
              <a:lnSpc>
                <a:spcPct val="150000"/>
              </a:lnSpc>
              <a:spcBef>
                <a:spcPts val="0"/>
              </a:spcBef>
              <a:spcAft>
                <a:spcPts val="0"/>
              </a:spcAft>
              <a:buFont typeface="Arial" panose="020B0604020202020204" pitchFamily="34" charset="0"/>
              <a:buChar char="•"/>
            </a:pPr>
            <a:r>
              <a:rPr lang="en-US" sz="2800" b="0" i="0" u="none" strike="noStrike">
                <a:solidFill>
                  <a:srgbClr val="434343"/>
                </a:solidFill>
                <a:effectLst/>
                <a:latin typeface="+mj-lt"/>
              </a:rPr>
              <a:t>Community Organizations</a:t>
            </a:r>
          </a:p>
          <a:p>
            <a:pPr rtl="0" fontAlgn="base">
              <a:lnSpc>
                <a:spcPct val="150000"/>
              </a:lnSpc>
              <a:spcBef>
                <a:spcPts val="0"/>
              </a:spcBef>
              <a:spcAft>
                <a:spcPts val="0"/>
              </a:spcAft>
              <a:buFont typeface="Arial" panose="020B0604020202020204" pitchFamily="34" charset="0"/>
              <a:buChar char="•"/>
            </a:pPr>
            <a:r>
              <a:rPr lang="en-US" sz="2800" b="0" i="0" u="none" strike="noStrike">
                <a:solidFill>
                  <a:srgbClr val="434343"/>
                </a:solidFill>
                <a:effectLst/>
                <a:latin typeface="+mj-lt"/>
              </a:rPr>
              <a:t>Grassroot Organizations</a:t>
            </a:r>
          </a:p>
          <a:p>
            <a:pPr rtl="0" fontAlgn="base">
              <a:lnSpc>
                <a:spcPct val="150000"/>
              </a:lnSpc>
              <a:spcBef>
                <a:spcPts val="0"/>
              </a:spcBef>
              <a:spcAft>
                <a:spcPts val="0"/>
              </a:spcAft>
              <a:buFont typeface="Arial" panose="020B0604020202020204" pitchFamily="34" charset="0"/>
              <a:buChar char="•"/>
            </a:pPr>
            <a:r>
              <a:rPr lang="en-US" sz="2800">
                <a:solidFill>
                  <a:srgbClr val="434343"/>
                </a:solidFill>
                <a:latin typeface="+mj-lt"/>
              </a:rPr>
              <a:t>Youth</a:t>
            </a:r>
            <a:endParaRPr lang="en-US" sz="2800" b="0" i="0" u="none" strike="noStrike">
              <a:solidFill>
                <a:srgbClr val="434343"/>
              </a:solidFill>
              <a:effectLst/>
              <a:latin typeface="+mj-lt"/>
            </a:endParaRPr>
          </a:p>
          <a:p>
            <a:pPr rtl="0" fontAlgn="base">
              <a:lnSpc>
                <a:spcPct val="150000"/>
              </a:lnSpc>
              <a:spcBef>
                <a:spcPts val="0"/>
              </a:spcBef>
              <a:spcAft>
                <a:spcPts val="1200"/>
              </a:spcAft>
              <a:buFont typeface="Arial" panose="020B0604020202020204" pitchFamily="34" charset="0"/>
              <a:buChar char="•"/>
            </a:pPr>
            <a:r>
              <a:rPr lang="en-US" sz="2800" b="0" i="0" u="none" strike="noStrike">
                <a:solidFill>
                  <a:srgbClr val="434343"/>
                </a:solidFill>
                <a:effectLst/>
                <a:latin typeface="+mj-lt"/>
              </a:rPr>
              <a:t>Residents</a:t>
            </a:r>
          </a:p>
        </p:txBody>
      </p:sp>
      <p:pic>
        <p:nvPicPr>
          <p:cNvPr id="6" name="Picture 5">
            <a:extLst>
              <a:ext uri="{FF2B5EF4-FFF2-40B4-BE49-F238E27FC236}">
                <a16:creationId xmlns:a16="http://schemas.microsoft.com/office/drawing/2014/main" id="{923F38E6-D91E-23A5-B149-00A7522E4853}"/>
              </a:ext>
            </a:extLst>
          </p:cNvPr>
          <p:cNvPicPr>
            <a:picLocks noChangeAspect="1"/>
          </p:cNvPicPr>
          <p:nvPr/>
        </p:nvPicPr>
        <p:blipFill>
          <a:blip r:embed="rId2"/>
          <a:stretch>
            <a:fillRect/>
          </a:stretch>
        </p:blipFill>
        <p:spPr>
          <a:xfrm>
            <a:off x="7673553" y="4166580"/>
            <a:ext cx="8925615" cy="6217727"/>
          </a:xfrm>
          <a:prstGeom prst="rect">
            <a:avLst/>
          </a:prstGeom>
        </p:spPr>
      </p:pic>
      <p:sp>
        <p:nvSpPr>
          <p:cNvPr id="7" name="Text Placeholder 2">
            <a:extLst>
              <a:ext uri="{FF2B5EF4-FFF2-40B4-BE49-F238E27FC236}">
                <a16:creationId xmlns:a16="http://schemas.microsoft.com/office/drawing/2014/main" id="{80BA04F1-0358-53A5-E29E-DB182577F338}"/>
              </a:ext>
            </a:extLst>
          </p:cNvPr>
          <p:cNvSpPr txBox="1">
            <a:spLocks/>
          </p:cNvSpPr>
          <p:nvPr/>
        </p:nvSpPr>
        <p:spPr>
          <a:xfrm>
            <a:off x="1371599" y="745586"/>
            <a:ext cx="21529525" cy="1639231"/>
          </a:xfrm>
          <a:prstGeom prst="rect">
            <a:avLst/>
          </a:prstGeom>
        </p:spPr>
        <p:txBody>
          <a:bodyPr vert="horz" lIns="91440" tIns="45720" rIns="91440" bIns="45720" rtlCol="0" anchor="b">
            <a:normAutofit/>
          </a:bodyPr>
          <a:lstStyle>
            <a:lvl1pPr marL="0" indent="0" algn="ctr" defTabSz="1828343" rtl="0" eaLnBrk="1" latinLnBrk="0" hangingPunct="1">
              <a:lnSpc>
                <a:spcPct val="90000"/>
              </a:lnSpc>
              <a:spcBef>
                <a:spcPts val="2000"/>
              </a:spcBef>
              <a:buFont typeface="Arial" panose="020B0604020202020204" pitchFamily="34" charset="0"/>
              <a:buNone/>
              <a:defRPr sz="8800" b="0" i="0" kern="1200">
                <a:solidFill>
                  <a:schemeClr val="tx1"/>
                </a:solidFill>
                <a:latin typeface="+mj-lt"/>
                <a:ea typeface="+mn-ea"/>
                <a:cs typeface="Calibri" panose="020F0502020204030204" pitchFamily="34"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6800" b="0" i="0" kern="1200">
                <a:solidFill>
                  <a:schemeClr val="tx1"/>
                </a:solidFill>
                <a:latin typeface="+mn-lt"/>
                <a:ea typeface="+mn-ea"/>
                <a:cs typeface="Calibri" panose="020F0502020204030204" pitchFamily="34"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6800" b="0" i="0" kern="1200">
                <a:solidFill>
                  <a:schemeClr val="tx1"/>
                </a:solidFill>
                <a:latin typeface="+mn-lt"/>
                <a:ea typeface="+mn-ea"/>
                <a:cs typeface="Calibri" panose="020F0502020204030204" pitchFamily="34"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6800" b="0" i="0" kern="1200">
                <a:solidFill>
                  <a:schemeClr val="tx1"/>
                </a:solidFill>
                <a:latin typeface="+mn-lt"/>
                <a:ea typeface="+mn-ea"/>
                <a:cs typeface="Calibri" panose="020F0502020204030204" pitchFamily="34"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6800" b="0" i="0" kern="1200">
                <a:solidFill>
                  <a:schemeClr val="tx1"/>
                </a:solidFill>
                <a:latin typeface="+mn-lt"/>
                <a:ea typeface="+mn-ea"/>
                <a:cs typeface="Calibri" panose="020F050202020403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a:latin typeface="+mn-lt"/>
              </a:rPr>
              <a:t>Thrive Inland SoCal Subregional Tables</a:t>
            </a:r>
          </a:p>
        </p:txBody>
      </p:sp>
      <p:sp>
        <p:nvSpPr>
          <p:cNvPr id="8" name="TextBox 7">
            <a:extLst>
              <a:ext uri="{FF2B5EF4-FFF2-40B4-BE49-F238E27FC236}">
                <a16:creationId xmlns:a16="http://schemas.microsoft.com/office/drawing/2014/main" id="{EA80B670-70FB-C6AB-2C8D-469C9357D1DA}"/>
              </a:ext>
            </a:extLst>
          </p:cNvPr>
          <p:cNvSpPr txBox="1"/>
          <p:nvPr/>
        </p:nvSpPr>
        <p:spPr>
          <a:xfrm>
            <a:off x="769171" y="2999534"/>
            <a:ext cx="6754751" cy="8156079"/>
          </a:xfrm>
          <a:prstGeom prst="rect">
            <a:avLst/>
          </a:prstGeom>
          <a:noFill/>
        </p:spPr>
        <p:txBody>
          <a:bodyPr wrap="square">
            <a:spAutoFit/>
          </a:bodyPr>
          <a:lstStyle/>
          <a:p>
            <a:pPr rtl="0" fontAlgn="base">
              <a:spcBef>
                <a:spcPts val="1200"/>
              </a:spcBef>
              <a:spcAft>
                <a:spcPts val="0"/>
              </a:spcAft>
            </a:pPr>
            <a:r>
              <a:rPr lang="en-US" sz="4000" b="1" i="0" u="none" strike="noStrike">
                <a:solidFill>
                  <a:srgbClr val="434343"/>
                </a:solidFill>
                <a:effectLst/>
                <a:latin typeface="+mj-lt"/>
              </a:rPr>
              <a:t>Six Subregional Tables:</a:t>
            </a:r>
          </a:p>
          <a:p>
            <a:pPr rtl="0" fontAlgn="base">
              <a:spcBef>
                <a:spcPts val="1200"/>
              </a:spcBef>
              <a:spcAft>
                <a:spcPts val="0"/>
              </a:spcAft>
            </a:pPr>
            <a:r>
              <a:rPr lang="en-US" sz="2800" b="1" i="0" u="none" strike="noStrike">
                <a:solidFill>
                  <a:srgbClr val="434343"/>
                </a:solidFill>
                <a:effectLst/>
                <a:latin typeface="+mj-lt"/>
              </a:rPr>
              <a:t>High Desert</a:t>
            </a:r>
          </a:p>
          <a:p>
            <a:pPr marL="457200" indent="-457200" fontAlgn="base">
              <a:spcBef>
                <a:spcPts val="1200"/>
              </a:spcBef>
              <a:buFont typeface="Arial" panose="020B0604020202020204" pitchFamily="34" charset="0"/>
              <a:buChar char="•"/>
            </a:pPr>
            <a:r>
              <a:rPr lang="en-US" sz="2800">
                <a:solidFill>
                  <a:srgbClr val="434343"/>
                </a:solidFill>
                <a:latin typeface="+mj-lt"/>
              </a:rPr>
              <a:t>Inland Coalition for Immigrant Justice</a:t>
            </a:r>
            <a:endParaRPr lang="en-US" sz="2800" b="0" i="0" u="none" strike="noStrike">
              <a:solidFill>
                <a:srgbClr val="434343"/>
              </a:solidFill>
              <a:effectLst/>
              <a:latin typeface="+mj-lt"/>
            </a:endParaRPr>
          </a:p>
          <a:p>
            <a:pPr rtl="0" fontAlgn="base">
              <a:spcBef>
                <a:spcPts val="1200"/>
              </a:spcBef>
              <a:spcAft>
                <a:spcPts val="0"/>
              </a:spcAft>
            </a:pPr>
            <a:r>
              <a:rPr lang="en-US" sz="2800" b="1">
                <a:solidFill>
                  <a:srgbClr val="434343"/>
                </a:solidFill>
                <a:latin typeface="+mj-lt"/>
              </a:rPr>
              <a:t>Western San Bernardino</a:t>
            </a:r>
          </a:p>
          <a:p>
            <a:pPr marL="457200" indent="-457200" rtl="0" fontAlgn="base">
              <a:spcBef>
                <a:spcPts val="1200"/>
              </a:spcBef>
              <a:spcAft>
                <a:spcPts val="0"/>
              </a:spcAft>
              <a:buFont typeface="Arial" panose="020B0604020202020204" pitchFamily="34" charset="0"/>
              <a:buChar char="•"/>
            </a:pPr>
            <a:r>
              <a:rPr lang="en-US" sz="2800">
                <a:solidFill>
                  <a:srgbClr val="434343"/>
                </a:solidFill>
                <a:latin typeface="+mj-lt"/>
              </a:rPr>
              <a:t>Reach Out</a:t>
            </a:r>
          </a:p>
          <a:p>
            <a:pPr rtl="0" fontAlgn="base">
              <a:spcBef>
                <a:spcPts val="1200"/>
              </a:spcBef>
              <a:spcAft>
                <a:spcPts val="0"/>
              </a:spcAft>
            </a:pPr>
            <a:r>
              <a:rPr lang="en-US" sz="2800" b="1" i="0" u="none" strike="noStrike">
                <a:solidFill>
                  <a:srgbClr val="434343"/>
                </a:solidFill>
                <a:effectLst/>
                <a:latin typeface="+mj-lt"/>
              </a:rPr>
              <a:t>Greater San Bernardino</a:t>
            </a:r>
          </a:p>
          <a:p>
            <a:pPr marL="457200" indent="-457200" rtl="0" fontAlgn="base">
              <a:spcBef>
                <a:spcPts val="1200"/>
              </a:spcBef>
              <a:spcAft>
                <a:spcPts val="0"/>
              </a:spcAft>
              <a:buFont typeface="Arial" panose="020B0604020202020204" pitchFamily="34" charset="0"/>
              <a:buChar char="•"/>
            </a:pPr>
            <a:r>
              <a:rPr lang="en-US" sz="2800">
                <a:solidFill>
                  <a:srgbClr val="434343"/>
                </a:solidFill>
                <a:latin typeface="+mj-lt"/>
              </a:rPr>
              <a:t>San Bernardino Superintendent of Schools</a:t>
            </a:r>
            <a:endParaRPr lang="en-US" sz="2800" b="0" i="0" u="none" strike="noStrike">
              <a:solidFill>
                <a:srgbClr val="434343"/>
              </a:solidFill>
              <a:effectLst/>
              <a:latin typeface="+mj-lt"/>
            </a:endParaRPr>
          </a:p>
          <a:p>
            <a:pPr rtl="0" fontAlgn="base">
              <a:spcBef>
                <a:spcPts val="1200"/>
              </a:spcBef>
              <a:spcAft>
                <a:spcPts val="0"/>
              </a:spcAft>
            </a:pPr>
            <a:r>
              <a:rPr lang="en-US" sz="2800" b="1" i="0" u="none" strike="noStrike">
                <a:solidFill>
                  <a:srgbClr val="434343"/>
                </a:solidFill>
                <a:effectLst/>
                <a:latin typeface="+mj-lt"/>
              </a:rPr>
              <a:t>Greater Riverside</a:t>
            </a:r>
          </a:p>
          <a:p>
            <a:pPr marL="457200" indent="-457200" rtl="0" fontAlgn="base">
              <a:spcBef>
                <a:spcPts val="1200"/>
              </a:spcBef>
              <a:spcAft>
                <a:spcPts val="0"/>
              </a:spcAft>
              <a:buFont typeface="Arial" panose="020B0604020202020204" pitchFamily="34" charset="0"/>
              <a:buChar char="•"/>
            </a:pPr>
            <a:r>
              <a:rPr lang="en-US" sz="2800">
                <a:solidFill>
                  <a:srgbClr val="434343"/>
                </a:solidFill>
                <a:latin typeface="+mj-lt"/>
              </a:rPr>
              <a:t>Amplify Communities – National Core</a:t>
            </a:r>
            <a:endParaRPr lang="en-US" sz="2800" b="0" i="0" u="none" strike="noStrike">
              <a:solidFill>
                <a:srgbClr val="434343"/>
              </a:solidFill>
              <a:effectLst/>
              <a:latin typeface="+mj-lt"/>
            </a:endParaRPr>
          </a:p>
          <a:p>
            <a:pPr rtl="0" fontAlgn="base">
              <a:spcBef>
                <a:spcPts val="1200"/>
              </a:spcBef>
              <a:spcAft>
                <a:spcPts val="0"/>
              </a:spcAft>
            </a:pPr>
            <a:r>
              <a:rPr lang="en-US" sz="2800" b="1">
                <a:solidFill>
                  <a:srgbClr val="434343"/>
                </a:solidFill>
                <a:latin typeface="+mj-lt"/>
              </a:rPr>
              <a:t>Southwest Riverside</a:t>
            </a:r>
          </a:p>
          <a:p>
            <a:pPr marL="457200" indent="-457200" rtl="0" fontAlgn="base">
              <a:spcBef>
                <a:spcPts val="1200"/>
              </a:spcBef>
              <a:spcAft>
                <a:spcPts val="0"/>
              </a:spcAft>
              <a:buFont typeface="Arial" panose="020B0604020202020204" pitchFamily="34" charset="0"/>
              <a:buChar char="•"/>
            </a:pPr>
            <a:r>
              <a:rPr lang="en-US" sz="2800">
                <a:solidFill>
                  <a:srgbClr val="434343"/>
                </a:solidFill>
                <a:latin typeface="+mj-lt"/>
              </a:rPr>
              <a:t>The Economic Development Coalition</a:t>
            </a:r>
          </a:p>
          <a:p>
            <a:pPr rtl="0" fontAlgn="base">
              <a:spcBef>
                <a:spcPts val="1200"/>
              </a:spcBef>
              <a:spcAft>
                <a:spcPts val="0"/>
              </a:spcAft>
            </a:pPr>
            <a:r>
              <a:rPr lang="en-US" sz="2800" b="1">
                <a:solidFill>
                  <a:srgbClr val="434343"/>
                </a:solidFill>
                <a:latin typeface="+mj-lt"/>
              </a:rPr>
              <a:t>Coachella Valley</a:t>
            </a:r>
          </a:p>
          <a:p>
            <a:pPr marL="457200" indent="-457200" rtl="0" fontAlgn="base">
              <a:spcBef>
                <a:spcPts val="1200"/>
              </a:spcBef>
              <a:spcAft>
                <a:spcPts val="0"/>
              </a:spcAft>
              <a:buFont typeface="Arial" panose="020B0604020202020204" pitchFamily="34" charset="0"/>
              <a:buChar char="•"/>
            </a:pPr>
            <a:r>
              <a:rPr lang="en-US" sz="2800">
                <a:solidFill>
                  <a:srgbClr val="434343"/>
                </a:solidFill>
                <a:latin typeface="+mj-lt"/>
              </a:rPr>
              <a:t>International Brotherhood of Electrical Workers, Local 440</a:t>
            </a:r>
          </a:p>
        </p:txBody>
      </p:sp>
      <p:graphicFrame>
        <p:nvGraphicFramePr>
          <p:cNvPr id="9" name="Object 8">
            <a:extLst>
              <a:ext uri="{FF2B5EF4-FFF2-40B4-BE49-F238E27FC236}">
                <a16:creationId xmlns:a16="http://schemas.microsoft.com/office/drawing/2014/main" id="{A74A1E44-3070-D331-1359-D6DBE25B0DD6}"/>
              </a:ext>
            </a:extLst>
          </p:cNvPr>
          <p:cNvGraphicFramePr>
            <a:graphicFrameLocks noChangeAspect="1"/>
          </p:cNvGraphicFramePr>
          <p:nvPr>
            <p:extLst>
              <p:ext uri="{D42A27DB-BD31-4B8C-83A1-F6EECF244321}">
                <p14:modId xmlns:p14="http://schemas.microsoft.com/office/powerpoint/2010/main" val="1282852100"/>
              </p:ext>
            </p:extLst>
          </p:nvPr>
        </p:nvGraphicFramePr>
        <p:xfrm>
          <a:off x="11076401" y="11025621"/>
          <a:ext cx="2224847" cy="228089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9" name="Object 8">
                        <a:extLst>
                          <a:ext uri="{FF2B5EF4-FFF2-40B4-BE49-F238E27FC236}">
                            <a16:creationId xmlns:a16="http://schemas.microsoft.com/office/drawing/2014/main" id="{A74A1E44-3070-D331-1359-D6DBE25B0DD6}"/>
                          </a:ext>
                        </a:extLst>
                      </p:cNvPr>
                      <p:cNvPicPr/>
                      <p:nvPr/>
                    </p:nvPicPr>
                    <p:blipFill>
                      <a:blip r:embed="rId4"/>
                      <a:stretch>
                        <a:fillRect/>
                      </a:stretch>
                    </p:blipFill>
                    <p:spPr>
                      <a:xfrm>
                        <a:off x="11076401" y="11025621"/>
                        <a:ext cx="2224847" cy="2280898"/>
                      </a:xfrm>
                      <a:prstGeom prst="rect">
                        <a:avLst/>
                      </a:prstGeom>
                    </p:spPr>
                  </p:pic>
                </p:oleObj>
              </mc:Fallback>
            </mc:AlternateContent>
          </a:graphicData>
        </a:graphic>
      </p:graphicFrame>
      <p:sp>
        <p:nvSpPr>
          <p:cNvPr id="10" name="Slide Number Placeholder 3">
            <a:extLst>
              <a:ext uri="{FF2B5EF4-FFF2-40B4-BE49-F238E27FC236}">
                <a16:creationId xmlns:a16="http://schemas.microsoft.com/office/drawing/2014/main" id="{0BDE0B99-8CBD-CB4A-E9B7-37ECE86EEDB2}"/>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41</a:t>
            </a:fld>
            <a:endParaRPr lang="en-US"/>
          </a:p>
        </p:txBody>
      </p:sp>
    </p:spTree>
    <p:extLst>
      <p:ext uri="{BB962C8B-B14F-4D97-AF65-F5344CB8AC3E}">
        <p14:creationId xmlns:p14="http://schemas.microsoft.com/office/powerpoint/2010/main" val="227118218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0C34ED-A7D2-1A5B-1F87-88A2FEED297C}"/>
              </a:ext>
            </a:extLst>
          </p:cNvPr>
          <p:cNvSpPr>
            <a:spLocks noGrp="1"/>
          </p:cNvSpPr>
          <p:nvPr>
            <p:ph type="body" sz="quarter" idx="62"/>
          </p:nvPr>
        </p:nvSpPr>
        <p:spPr/>
        <p:txBody>
          <a:bodyPr/>
          <a:lstStyle/>
          <a:p>
            <a:pPr marL="457200" lvl="1" indent="0" algn="l" fontAlgn="base">
              <a:buNone/>
            </a:pPr>
            <a:r>
              <a:rPr lang="en-US" sz="6000" b="0" i="0">
                <a:solidFill>
                  <a:srgbClr val="000000"/>
                </a:solidFill>
                <a:effectLst/>
                <a:latin typeface="+mj-lt"/>
                <a:cs typeface="Calibri"/>
              </a:rPr>
              <a:t>What questions do you have about CSE’s work or about Thrive Inland SoCal?</a:t>
            </a:r>
          </a:p>
          <a:p>
            <a:pPr marL="457200" lvl="1" indent="0">
              <a:buNone/>
            </a:pPr>
            <a:endParaRPr lang="en-US" sz="6000">
              <a:solidFill>
                <a:srgbClr val="000000"/>
              </a:solidFill>
              <a:latin typeface="Calibri"/>
              <a:ea typeface="Calibri"/>
            </a:endParaRPr>
          </a:p>
          <a:p>
            <a:pPr marL="457200" lvl="1" indent="0">
              <a:buNone/>
            </a:pPr>
            <a:r>
              <a:rPr lang="en-US" sz="6000">
                <a:solidFill>
                  <a:srgbClr val="000000"/>
                </a:solidFill>
                <a:latin typeface="Calibri"/>
                <a:ea typeface="Calibri"/>
                <a:cs typeface="Calibri"/>
              </a:rPr>
              <a:t>What organizations do a good job of supporting environmental justice in Inland SoCal?</a:t>
            </a:r>
            <a:endParaRPr lang="en-US" sz="6000">
              <a:solidFill>
                <a:srgbClr val="000000"/>
              </a:solidFill>
              <a:latin typeface="Calibri"/>
              <a:ea typeface="Calibri"/>
            </a:endParaRPr>
          </a:p>
          <a:p>
            <a:pPr marL="456565" indent="-456565"/>
            <a:endParaRPr lang="en-US">
              <a:ea typeface="Calibri Light" panose="020F0302020204030204"/>
            </a:endParaRPr>
          </a:p>
        </p:txBody>
      </p:sp>
      <p:sp>
        <p:nvSpPr>
          <p:cNvPr id="3" name="Text Placeholder 2">
            <a:extLst>
              <a:ext uri="{FF2B5EF4-FFF2-40B4-BE49-F238E27FC236}">
                <a16:creationId xmlns:a16="http://schemas.microsoft.com/office/drawing/2014/main" id="{E366928B-B24A-6E42-A157-1AA8314CB317}"/>
              </a:ext>
            </a:extLst>
          </p:cNvPr>
          <p:cNvSpPr>
            <a:spLocks noGrp="1"/>
          </p:cNvSpPr>
          <p:nvPr>
            <p:ph type="body" sz="quarter" idx="61"/>
          </p:nvPr>
        </p:nvSpPr>
        <p:spPr/>
        <p:txBody>
          <a:bodyPr/>
          <a:lstStyle/>
          <a:p>
            <a:r>
              <a:rPr lang="en-US">
                <a:latin typeface="+mn-lt"/>
              </a:rPr>
              <a:t>Questions &amp; Answers</a:t>
            </a:r>
          </a:p>
        </p:txBody>
      </p:sp>
      <p:sp>
        <p:nvSpPr>
          <p:cNvPr id="4" name="Slide Number Placeholder 3">
            <a:extLst>
              <a:ext uri="{FF2B5EF4-FFF2-40B4-BE49-F238E27FC236}">
                <a16:creationId xmlns:a16="http://schemas.microsoft.com/office/drawing/2014/main" id="{72EC9131-1B92-D2B5-4EEA-43D25F06AAE1}"/>
              </a:ext>
            </a:extLst>
          </p:cNvPr>
          <p:cNvSpPr>
            <a:spLocks noGrp="1"/>
          </p:cNvSpPr>
          <p:nvPr>
            <p:ph type="sldNum" sz="quarter" idx="4"/>
          </p:nvPr>
        </p:nvSpPr>
        <p:spPr/>
        <p:txBody>
          <a:bodyPr/>
          <a:lstStyle/>
          <a:p>
            <a:fld id="{DB8F626C-CEBF-614D-89D9-D0BEA80BC35B}" type="slidenum">
              <a:rPr lang="en-US" smtClean="0"/>
              <a:pPr/>
              <a:t>42</a:t>
            </a:fld>
            <a:endParaRPr lang="en-US"/>
          </a:p>
        </p:txBody>
      </p:sp>
    </p:spTree>
    <p:extLst>
      <p:ext uri="{BB962C8B-B14F-4D97-AF65-F5344CB8AC3E}">
        <p14:creationId xmlns:p14="http://schemas.microsoft.com/office/powerpoint/2010/main" val="57020337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0C34ED-A7D2-1A5B-1F87-88A2FEED297C}"/>
              </a:ext>
            </a:extLst>
          </p:cNvPr>
          <p:cNvSpPr>
            <a:spLocks noGrp="1"/>
          </p:cNvSpPr>
          <p:nvPr>
            <p:ph type="body" sz="quarter" idx="62"/>
          </p:nvPr>
        </p:nvSpPr>
        <p:spPr>
          <a:xfrm>
            <a:off x="3514165" y="3200400"/>
            <a:ext cx="17341189" cy="8865704"/>
          </a:xfrm>
        </p:spPr>
        <p:txBody>
          <a:bodyPr>
            <a:normAutofit lnSpcReduction="10000"/>
          </a:bodyPr>
          <a:lstStyle/>
          <a:p>
            <a:pPr marL="742950" indent="-742950" algn="l" fontAlgn="base">
              <a:buFont typeface="+mj-lt"/>
              <a:buAutoNum type="arabicPeriod"/>
            </a:pPr>
            <a:r>
              <a:rPr lang="en-US" sz="4000" b="0" i="0" dirty="0">
                <a:solidFill>
                  <a:srgbClr val="000000"/>
                </a:solidFill>
                <a:effectLst/>
                <a:latin typeface="+mj-lt"/>
              </a:rPr>
              <a:t>Attend Thrive Inland SoCal subregional table meetings in April – June 2024 </a:t>
            </a:r>
            <a:r>
              <a:rPr lang="en-US" sz="4000" b="0" i="0" dirty="0">
                <a:solidFill>
                  <a:srgbClr val="000000"/>
                </a:solidFill>
                <a:effectLst/>
                <a:latin typeface="+mj-lt"/>
                <a:hlinkClick r:id="rId2"/>
              </a:rPr>
              <a:t>https://www.thriveinlandsocal.org/</a:t>
            </a:r>
            <a:r>
              <a:rPr lang="en-US" sz="4000" b="0" i="0" dirty="0">
                <a:solidFill>
                  <a:srgbClr val="000000"/>
                </a:solidFill>
                <a:effectLst/>
                <a:latin typeface="+mj-lt"/>
              </a:rPr>
              <a:t> </a:t>
            </a:r>
          </a:p>
          <a:p>
            <a:pPr marL="742950" indent="-742950" algn="l" fontAlgn="base">
              <a:buFont typeface="+mj-lt"/>
              <a:buAutoNum type="arabicPeriod"/>
            </a:pPr>
            <a:endParaRPr lang="en-US" sz="4000" dirty="0">
              <a:solidFill>
                <a:srgbClr val="000000"/>
              </a:solidFill>
              <a:latin typeface="+mj-lt"/>
            </a:endParaRPr>
          </a:p>
          <a:p>
            <a:pPr marL="742950" indent="-742950" algn="l" fontAlgn="base">
              <a:buFont typeface="+mj-lt"/>
              <a:buAutoNum type="arabicPeriod"/>
            </a:pPr>
            <a:r>
              <a:rPr lang="en-US" sz="4000" dirty="0">
                <a:solidFill>
                  <a:srgbClr val="000000"/>
                </a:solidFill>
                <a:latin typeface="+mj-lt"/>
              </a:rPr>
              <a:t>Follow CSE </a:t>
            </a:r>
          </a:p>
          <a:p>
            <a:pPr lvl="1" fontAlgn="base"/>
            <a:r>
              <a:rPr lang="en-US" sz="4000" dirty="0">
                <a:solidFill>
                  <a:srgbClr val="000000"/>
                </a:solidFill>
                <a:latin typeface="+mj-lt"/>
              </a:rPr>
              <a:t>Thought leadership </a:t>
            </a:r>
            <a:r>
              <a:rPr lang="en-US" sz="4000" dirty="0">
                <a:solidFill>
                  <a:srgbClr val="000000"/>
                </a:solidFill>
                <a:latin typeface="+mj-lt"/>
                <a:hlinkClick r:id="rId3"/>
              </a:rPr>
              <a:t>https://energycenter.org/thought-leadership</a:t>
            </a:r>
            <a:r>
              <a:rPr lang="en-US" sz="4000" dirty="0">
                <a:solidFill>
                  <a:srgbClr val="000000"/>
                </a:solidFill>
                <a:latin typeface="+mj-lt"/>
              </a:rPr>
              <a:t> </a:t>
            </a:r>
          </a:p>
          <a:p>
            <a:pPr lvl="1" fontAlgn="base"/>
            <a:r>
              <a:rPr lang="en-US" sz="4000" dirty="0">
                <a:solidFill>
                  <a:srgbClr val="000000"/>
                </a:solidFill>
                <a:latin typeface="+mj-lt"/>
              </a:rPr>
              <a:t>Energy Loop Newsletter </a:t>
            </a:r>
            <a:r>
              <a:rPr lang="en-US" sz="4000" dirty="0">
                <a:solidFill>
                  <a:srgbClr val="000000"/>
                </a:solidFill>
                <a:latin typeface="+mj-lt"/>
                <a:hlinkClick r:id="rId4"/>
              </a:rPr>
              <a:t>https://energycenter.org/energy-loop-newsletter</a:t>
            </a:r>
            <a:endParaRPr lang="en-US" sz="4000" dirty="0">
              <a:solidFill>
                <a:srgbClr val="000000"/>
              </a:solidFill>
              <a:latin typeface="+mj-lt"/>
            </a:endParaRPr>
          </a:p>
          <a:p>
            <a:pPr marL="1657121" lvl="1" indent="-742950" fontAlgn="base">
              <a:buFont typeface="+mj-lt"/>
              <a:buAutoNum type="arabicPeriod"/>
            </a:pPr>
            <a:endParaRPr lang="en-US" sz="4000" dirty="0">
              <a:solidFill>
                <a:srgbClr val="000000"/>
              </a:solidFill>
              <a:latin typeface="+mj-lt"/>
            </a:endParaRPr>
          </a:p>
          <a:p>
            <a:pPr marL="742950" indent="-742950" fontAlgn="base">
              <a:buFont typeface="+mj-lt"/>
              <a:buAutoNum type="arabicPeriod"/>
            </a:pPr>
            <a:r>
              <a:rPr lang="en-US" sz="4000" dirty="0">
                <a:solidFill>
                  <a:srgbClr val="000000"/>
                </a:solidFill>
                <a:latin typeface="+mj-lt"/>
              </a:rPr>
              <a:t> Investigate clean energy incentives for your community or your family</a:t>
            </a:r>
          </a:p>
          <a:p>
            <a:pPr lvl="1" fontAlgn="base"/>
            <a:r>
              <a:rPr lang="en-US" sz="4000" b="0" i="0" dirty="0">
                <a:solidFill>
                  <a:srgbClr val="000000"/>
                </a:solidFill>
                <a:effectLst/>
                <a:latin typeface="+mj-lt"/>
                <a:hlinkClick r:id="rId5"/>
              </a:rPr>
              <a:t>S</a:t>
            </a:r>
            <a:r>
              <a:rPr lang="en-US" sz="4000" dirty="0">
                <a:solidFill>
                  <a:srgbClr val="000000"/>
                </a:solidFill>
                <a:latin typeface="+mj-lt"/>
                <a:hlinkClick r:id="rId5"/>
              </a:rPr>
              <a:t>CE Pre-Owned EV Program</a:t>
            </a:r>
            <a:endParaRPr lang="en-US" sz="4000" dirty="0">
              <a:solidFill>
                <a:srgbClr val="000000"/>
              </a:solidFill>
              <a:latin typeface="+mj-lt"/>
            </a:endParaRPr>
          </a:p>
          <a:p>
            <a:pPr lvl="1" fontAlgn="base"/>
            <a:r>
              <a:rPr lang="en-US" sz="4000" b="0" i="0" dirty="0">
                <a:solidFill>
                  <a:srgbClr val="000000"/>
                </a:solidFill>
                <a:effectLst/>
                <a:latin typeface="+mj-lt"/>
              </a:rPr>
              <a:t>SCE solar programs </a:t>
            </a:r>
            <a:r>
              <a:rPr lang="en-US" sz="4000" b="0" i="0" dirty="0">
                <a:solidFill>
                  <a:srgbClr val="000000"/>
                </a:solidFill>
                <a:effectLst/>
                <a:latin typeface="+mj-lt"/>
                <a:hlinkClick r:id="rId6"/>
              </a:rPr>
              <a:t>https://www.sce.com/residential/generating-your-own-power</a:t>
            </a:r>
            <a:r>
              <a:rPr lang="en-US" sz="4000" b="0" i="0" dirty="0">
                <a:solidFill>
                  <a:srgbClr val="000000"/>
                </a:solidFill>
                <a:effectLst/>
                <a:latin typeface="+mj-lt"/>
              </a:rPr>
              <a:t> </a:t>
            </a:r>
          </a:p>
          <a:p>
            <a:pPr lvl="1" fontAlgn="base"/>
            <a:r>
              <a:rPr lang="en-US" sz="4000" dirty="0" err="1">
                <a:solidFill>
                  <a:srgbClr val="000000"/>
                </a:solidFill>
                <a:latin typeface="+mj-lt"/>
              </a:rPr>
              <a:t>DriveClean</a:t>
            </a:r>
            <a:r>
              <a:rPr lang="en-US" sz="4000" dirty="0">
                <a:solidFill>
                  <a:srgbClr val="000000"/>
                </a:solidFill>
                <a:latin typeface="+mj-lt"/>
              </a:rPr>
              <a:t> </a:t>
            </a:r>
            <a:r>
              <a:rPr lang="en-US" sz="4000" dirty="0">
                <a:solidFill>
                  <a:srgbClr val="000000"/>
                </a:solidFill>
                <a:latin typeface="+mj-lt"/>
                <a:hlinkClick r:id="rId7"/>
              </a:rPr>
              <a:t>https://driveclean.ca.gov/</a:t>
            </a:r>
            <a:r>
              <a:rPr lang="en-US" sz="4000" dirty="0">
                <a:solidFill>
                  <a:srgbClr val="000000"/>
                </a:solidFill>
                <a:latin typeface="+mj-lt"/>
              </a:rPr>
              <a:t> </a:t>
            </a:r>
            <a:endParaRPr lang="en-US" sz="4000" b="0" i="0" dirty="0">
              <a:solidFill>
                <a:srgbClr val="000000"/>
              </a:solidFill>
              <a:effectLst/>
              <a:latin typeface="+mj-lt"/>
            </a:endParaRPr>
          </a:p>
          <a:p>
            <a:pPr lvl="1" fontAlgn="base"/>
            <a:endParaRPr lang="en-US" sz="4000" b="0" i="0" dirty="0">
              <a:solidFill>
                <a:srgbClr val="000000"/>
              </a:solidFill>
              <a:effectLst/>
              <a:latin typeface="+mj-lt"/>
            </a:endParaRPr>
          </a:p>
          <a:p>
            <a:pPr marL="742950" indent="-742950" fontAlgn="base">
              <a:buFont typeface="+mj-lt"/>
              <a:buAutoNum type="arabicPeriod"/>
            </a:pPr>
            <a:r>
              <a:rPr lang="en-US" sz="4000" dirty="0">
                <a:solidFill>
                  <a:srgbClr val="000000"/>
                </a:solidFill>
                <a:latin typeface="+mj-lt"/>
              </a:rPr>
              <a:t>Become an IREN Energy Fellow </a:t>
            </a:r>
            <a:r>
              <a:rPr lang="en-US" sz="4000" dirty="0">
                <a:solidFill>
                  <a:srgbClr val="000000"/>
                </a:solidFill>
                <a:latin typeface="+mj-lt"/>
                <a:hlinkClick r:id="rId8"/>
              </a:rPr>
              <a:t>https://www.iren.gov/163/Energy-Fellowship</a:t>
            </a:r>
            <a:r>
              <a:rPr lang="en-US" sz="4000" dirty="0">
                <a:solidFill>
                  <a:srgbClr val="000000"/>
                </a:solidFill>
                <a:latin typeface="+mj-lt"/>
              </a:rPr>
              <a:t> </a:t>
            </a:r>
            <a:endParaRPr lang="en-US" sz="4000" b="0" i="0" dirty="0">
              <a:solidFill>
                <a:srgbClr val="000000"/>
              </a:solidFill>
              <a:effectLst/>
              <a:latin typeface="+mj-lt"/>
            </a:endParaRPr>
          </a:p>
          <a:p>
            <a:endParaRPr lang="en-US" dirty="0"/>
          </a:p>
        </p:txBody>
      </p:sp>
      <p:sp>
        <p:nvSpPr>
          <p:cNvPr id="3" name="Text Placeholder 2">
            <a:extLst>
              <a:ext uri="{FF2B5EF4-FFF2-40B4-BE49-F238E27FC236}">
                <a16:creationId xmlns:a16="http://schemas.microsoft.com/office/drawing/2014/main" id="{E366928B-B24A-6E42-A157-1AA8314CB317}"/>
              </a:ext>
            </a:extLst>
          </p:cNvPr>
          <p:cNvSpPr>
            <a:spLocks noGrp="1"/>
          </p:cNvSpPr>
          <p:nvPr>
            <p:ph type="body" sz="quarter" idx="61"/>
          </p:nvPr>
        </p:nvSpPr>
        <p:spPr/>
        <p:txBody>
          <a:bodyPr/>
          <a:lstStyle/>
          <a:p>
            <a:r>
              <a:rPr lang="en-US">
                <a:latin typeface="+mn-lt"/>
              </a:rPr>
              <a:t>How to Get Involved</a:t>
            </a:r>
          </a:p>
        </p:txBody>
      </p:sp>
      <p:sp>
        <p:nvSpPr>
          <p:cNvPr id="4" name="Slide Number Placeholder 3">
            <a:extLst>
              <a:ext uri="{FF2B5EF4-FFF2-40B4-BE49-F238E27FC236}">
                <a16:creationId xmlns:a16="http://schemas.microsoft.com/office/drawing/2014/main" id="{72EC9131-1B92-D2B5-4EEA-43D25F06AAE1}"/>
              </a:ext>
            </a:extLst>
          </p:cNvPr>
          <p:cNvSpPr>
            <a:spLocks noGrp="1"/>
          </p:cNvSpPr>
          <p:nvPr>
            <p:ph type="sldNum" sz="quarter" idx="4"/>
          </p:nvPr>
        </p:nvSpPr>
        <p:spPr/>
        <p:txBody>
          <a:bodyPr/>
          <a:lstStyle/>
          <a:p>
            <a:fld id="{DB8F626C-CEBF-614D-89D9-D0BEA80BC35B}" type="slidenum">
              <a:rPr lang="en-US" smtClean="0"/>
              <a:pPr/>
              <a:t>43</a:t>
            </a:fld>
            <a:endParaRPr lang="en-US"/>
          </a:p>
        </p:txBody>
      </p:sp>
      <p:graphicFrame>
        <p:nvGraphicFramePr>
          <p:cNvPr id="5" name="Object 4">
            <a:extLst>
              <a:ext uri="{FF2B5EF4-FFF2-40B4-BE49-F238E27FC236}">
                <a16:creationId xmlns:a16="http://schemas.microsoft.com/office/drawing/2014/main" id="{FECA177F-ECD9-523A-7A1E-6CE92DAC597C}"/>
              </a:ext>
            </a:extLst>
          </p:cNvPr>
          <p:cNvGraphicFramePr>
            <a:graphicFrameLocks noChangeAspect="1"/>
          </p:cNvGraphicFramePr>
          <p:nvPr>
            <p:extLst>
              <p:ext uri="{D42A27DB-BD31-4B8C-83A1-F6EECF244321}">
                <p14:modId xmlns:p14="http://schemas.microsoft.com/office/powerpoint/2010/main" val="1481485333"/>
              </p:ext>
            </p:extLst>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9" imgW="6552904" imgH="6718081" progId="Acrobat.Document.2020">
                  <p:embed/>
                </p:oleObj>
              </mc:Choice>
              <mc:Fallback>
                <p:oleObj name="Acrobat Document" r:id="rId9" imgW="6552904" imgH="6718081" progId="Acrobat.Document.2020">
                  <p:embed/>
                  <p:pic>
                    <p:nvPicPr>
                      <p:cNvPr id="5" name="Object 4">
                        <a:extLst>
                          <a:ext uri="{FF2B5EF4-FFF2-40B4-BE49-F238E27FC236}">
                            <a16:creationId xmlns:a16="http://schemas.microsoft.com/office/drawing/2014/main" id="{FECA177F-ECD9-523A-7A1E-6CE92DAC597C}"/>
                          </a:ext>
                        </a:extLst>
                      </p:cNvPr>
                      <p:cNvPicPr/>
                      <p:nvPr/>
                    </p:nvPicPr>
                    <p:blipFill>
                      <a:blip r:embed="rId10"/>
                      <a:stretch>
                        <a:fillRect/>
                      </a:stretch>
                    </p:blipFill>
                    <p:spPr>
                      <a:xfrm>
                        <a:off x="3669057" y="11846452"/>
                        <a:ext cx="1598682" cy="1638958"/>
                      </a:xfrm>
                      <a:prstGeom prst="rect">
                        <a:avLst/>
                      </a:prstGeom>
                    </p:spPr>
                  </p:pic>
                </p:oleObj>
              </mc:Fallback>
            </mc:AlternateContent>
          </a:graphicData>
        </a:graphic>
      </p:graphicFrame>
    </p:spTree>
    <p:extLst>
      <p:ext uri="{BB962C8B-B14F-4D97-AF65-F5344CB8AC3E}">
        <p14:creationId xmlns:p14="http://schemas.microsoft.com/office/powerpoint/2010/main" val="315967216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3C937F-5877-A841-8373-5876F911B5FF}"/>
              </a:ext>
            </a:extLst>
          </p:cNvPr>
          <p:cNvSpPr>
            <a:spLocks noGrp="1"/>
          </p:cNvSpPr>
          <p:nvPr>
            <p:ph type="body" sz="quarter" idx="10"/>
          </p:nvPr>
        </p:nvSpPr>
        <p:spPr>
          <a:xfrm>
            <a:off x="2311568" y="5152293"/>
            <a:ext cx="20267077" cy="2196066"/>
          </a:xfrm>
        </p:spPr>
        <p:txBody>
          <a:bodyPr>
            <a:normAutofit/>
          </a:bodyPr>
          <a:lstStyle/>
          <a:p>
            <a:r>
              <a:rPr lang="en-US">
                <a:cs typeface="Calibri"/>
              </a:rPr>
              <a:t>Extra Slides From Research</a:t>
            </a:r>
            <a:endParaRPr lang="en-US"/>
          </a:p>
        </p:txBody>
      </p:sp>
      <p:cxnSp>
        <p:nvCxnSpPr>
          <p:cNvPr id="3" name="Straight Connector 2">
            <a:extLst>
              <a:ext uri="{FF2B5EF4-FFF2-40B4-BE49-F238E27FC236}">
                <a16:creationId xmlns:a16="http://schemas.microsoft.com/office/drawing/2014/main" id="{014353CF-6DEC-BB44-ACBF-1FA33ECE6ECF}"/>
              </a:ext>
            </a:extLst>
          </p:cNvPr>
          <p:cNvCxnSpPr/>
          <p:nvPr/>
        </p:nvCxnSpPr>
        <p:spPr>
          <a:xfrm>
            <a:off x="2423375" y="7696755"/>
            <a:ext cx="1364539" cy="0"/>
          </a:xfrm>
          <a:prstGeom prst="line">
            <a:avLst/>
          </a:prstGeom>
          <a:ln w="4572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87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1" y="830947"/>
            <a:ext cx="10680359" cy="944041"/>
          </a:xfrm>
          <a:prstGeom prst="rect">
            <a:avLst/>
          </a:prstGeom>
        </p:spPr>
        <p:txBody>
          <a:bodyPr wrap="square" lIns="0" tIns="0" rIns="0" bIns="0" rtlCol="0" anchor="t">
            <a:spAutoFit/>
          </a:bodyPr>
          <a:lstStyle/>
          <a:p>
            <a:pPr>
              <a:lnSpc>
                <a:spcPts val="7551"/>
              </a:lnSpc>
              <a:spcBef>
                <a:spcPct val="0"/>
              </a:spcBef>
            </a:pPr>
            <a:r>
              <a:rPr lang="en-US" sz="6293">
                <a:solidFill>
                  <a:srgbClr val="000000"/>
                </a:solidFill>
              </a:rPr>
              <a:t>Climate - Temperature</a:t>
            </a:r>
          </a:p>
        </p:txBody>
      </p:sp>
      <p:sp>
        <p:nvSpPr>
          <p:cNvPr id="4" name="TextBox 4"/>
          <p:cNvSpPr txBox="1"/>
          <p:nvPr/>
        </p:nvSpPr>
        <p:spPr>
          <a:xfrm>
            <a:off x="914166" y="2944357"/>
            <a:ext cx="10325333" cy="6795322"/>
          </a:xfrm>
          <a:prstGeom prst="rect">
            <a:avLst/>
          </a:prstGeom>
        </p:spPr>
        <p:txBody>
          <a:bodyPr wrap="square" lIns="0" tIns="0" rIns="0" bIns="0" rtlCol="0" anchor="t">
            <a:spAutoFit/>
          </a:bodyPr>
          <a:lstStyle/>
          <a:p>
            <a:pPr marL="690705" lvl="1" indent="-345352">
              <a:lnSpc>
                <a:spcPts val="3838"/>
              </a:lnSpc>
              <a:buFont typeface="Arial"/>
              <a:buChar char="•"/>
            </a:pPr>
            <a:r>
              <a:rPr lang="en-US" sz="3198">
                <a:solidFill>
                  <a:srgbClr val="000000"/>
                </a:solidFill>
                <a:latin typeface="+mj-lt"/>
                <a:ea typeface="Montserrat"/>
              </a:rPr>
              <a:t>Surface temperatures are </a:t>
            </a:r>
            <a:r>
              <a:rPr lang="en-US" sz="3198" b="1">
                <a:solidFill>
                  <a:srgbClr val="000000"/>
                </a:solidFill>
                <a:latin typeface="+mj-lt"/>
                <a:ea typeface="Montserrat"/>
              </a:rPr>
              <a:t>2.6°F - 3.5°F higher in equity communities​ </a:t>
            </a:r>
            <a:r>
              <a:rPr lang="en-US" sz="3198">
                <a:solidFill>
                  <a:srgbClr val="000000"/>
                </a:solidFill>
                <a:latin typeface="+mj-lt"/>
                <a:ea typeface="Montserrat"/>
              </a:rPr>
              <a:t>- Disadvantaged (DAC) and low-income (LIC) communities</a:t>
            </a:r>
          </a:p>
          <a:p>
            <a:pPr marL="690705" lvl="1" indent="-345352">
              <a:lnSpc>
                <a:spcPts val="3838"/>
              </a:lnSpc>
              <a:buFont typeface="Arial"/>
              <a:buChar char="•"/>
            </a:pPr>
            <a:endParaRPr lang="en-US" sz="3198">
              <a:solidFill>
                <a:srgbClr val="000000"/>
              </a:solidFill>
              <a:latin typeface="+mj-lt"/>
              <a:ea typeface="Montserrat"/>
            </a:endParaRPr>
          </a:p>
          <a:p>
            <a:pPr marL="690705" lvl="1" indent="-345352">
              <a:lnSpc>
                <a:spcPts val="3838"/>
              </a:lnSpc>
              <a:buFont typeface="Arial"/>
              <a:buChar char="•"/>
            </a:pPr>
            <a:endParaRPr lang="en-US" sz="3198">
              <a:solidFill>
                <a:srgbClr val="000000"/>
              </a:solidFill>
              <a:latin typeface="+mj-lt"/>
              <a:ea typeface="Montserrat"/>
            </a:endParaRPr>
          </a:p>
          <a:p>
            <a:pPr marL="690705" lvl="1" indent="-345352">
              <a:lnSpc>
                <a:spcPts val="3838"/>
              </a:lnSpc>
              <a:buFont typeface="Arial"/>
              <a:buChar char="•"/>
            </a:pPr>
            <a:r>
              <a:rPr lang="en-US" sz="3198">
                <a:solidFill>
                  <a:srgbClr val="000000"/>
                </a:solidFill>
                <a:latin typeface="+mj-lt"/>
                <a:ea typeface="Montserrat"/>
              </a:rPr>
              <a:t>LICs have a </a:t>
            </a:r>
            <a:r>
              <a:rPr lang="en-US" sz="3198" b="1">
                <a:solidFill>
                  <a:srgbClr val="000000"/>
                </a:solidFill>
                <a:latin typeface="+mj-lt"/>
                <a:ea typeface="Montserrat"/>
              </a:rPr>
              <a:t>greater magnitude of difference </a:t>
            </a:r>
            <a:r>
              <a:rPr lang="en-US" sz="3198">
                <a:solidFill>
                  <a:srgbClr val="000000"/>
                </a:solidFill>
                <a:latin typeface="+mj-lt"/>
                <a:ea typeface="Montserrat"/>
              </a:rPr>
              <a:t>than DACs </a:t>
            </a:r>
          </a:p>
          <a:p>
            <a:pPr marL="1604922" lvl="2" indent="-345352">
              <a:lnSpc>
                <a:spcPts val="3838"/>
              </a:lnSpc>
              <a:buFont typeface="Arial"/>
              <a:buChar char="•"/>
            </a:pPr>
            <a:r>
              <a:rPr lang="en-US" sz="2800">
                <a:solidFill>
                  <a:srgbClr val="000000"/>
                </a:solidFill>
                <a:latin typeface="+mj-lt"/>
                <a:ea typeface="Montserrat"/>
              </a:rPr>
              <a:t>LICs: on average 2.8°F - 3.5°F hotter than non-LICs</a:t>
            </a:r>
          </a:p>
          <a:p>
            <a:pPr marL="1604922" lvl="2" indent="-345352">
              <a:lnSpc>
                <a:spcPts val="3838"/>
              </a:lnSpc>
              <a:buFont typeface="Arial"/>
              <a:buChar char="•"/>
            </a:pPr>
            <a:r>
              <a:rPr lang="en-US" sz="2800">
                <a:solidFill>
                  <a:srgbClr val="000000"/>
                </a:solidFill>
                <a:latin typeface="+mj-lt"/>
                <a:ea typeface="Montserrat"/>
              </a:rPr>
              <a:t>DACs: on average 2.6°F - 3.3°F hotter than non-DACs </a:t>
            </a:r>
          </a:p>
          <a:p>
            <a:pPr>
              <a:lnSpc>
                <a:spcPts val="3838"/>
              </a:lnSpc>
            </a:pPr>
            <a:endParaRPr lang="en-US" sz="3198">
              <a:solidFill>
                <a:srgbClr val="000000"/>
              </a:solidFill>
              <a:latin typeface="+mj-lt"/>
              <a:ea typeface="Montserrat"/>
            </a:endParaRPr>
          </a:p>
          <a:p>
            <a:pPr>
              <a:lnSpc>
                <a:spcPts val="3838"/>
              </a:lnSpc>
            </a:pPr>
            <a:endParaRPr lang="en-US" sz="3198">
              <a:solidFill>
                <a:srgbClr val="000000"/>
              </a:solidFill>
              <a:latin typeface="+mj-lt"/>
              <a:ea typeface="Montserrat"/>
            </a:endParaRPr>
          </a:p>
          <a:p>
            <a:pPr marL="690705" lvl="1" indent="-345352">
              <a:lnSpc>
                <a:spcPts val="3838"/>
              </a:lnSpc>
              <a:spcBef>
                <a:spcPct val="0"/>
              </a:spcBef>
              <a:buFont typeface="Arial"/>
              <a:buChar char="•"/>
            </a:pPr>
            <a:r>
              <a:rPr lang="en-US" sz="3198">
                <a:solidFill>
                  <a:srgbClr val="000000"/>
                </a:solidFill>
                <a:latin typeface="+mj-lt"/>
              </a:rPr>
              <a:t>Places with higher temperatures (surface &amp; air) </a:t>
            </a:r>
          </a:p>
          <a:p>
            <a:pPr marL="1604922" lvl="2" indent="-345352">
              <a:lnSpc>
                <a:spcPts val="3838"/>
              </a:lnSpc>
              <a:spcBef>
                <a:spcPct val="0"/>
              </a:spcBef>
              <a:buFont typeface="Arial"/>
              <a:buChar char="•"/>
            </a:pPr>
            <a:r>
              <a:rPr lang="en-US" sz="2800">
                <a:solidFill>
                  <a:srgbClr val="000000"/>
                </a:solidFill>
                <a:latin typeface="+mj-lt"/>
              </a:rPr>
              <a:t>Have lower vegetation</a:t>
            </a:r>
          </a:p>
          <a:p>
            <a:pPr marL="1604922" lvl="2" indent="-345352">
              <a:lnSpc>
                <a:spcPts val="3838"/>
              </a:lnSpc>
              <a:spcBef>
                <a:spcPct val="0"/>
              </a:spcBef>
              <a:buFont typeface="Arial"/>
              <a:buChar char="•"/>
            </a:pPr>
            <a:r>
              <a:rPr lang="en-US" sz="2800">
                <a:solidFill>
                  <a:srgbClr val="000000"/>
                </a:solidFill>
                <a:latin typeface="+mj-lt"/>
              </a:rPr>
              <a:t>Correlated with </a:t>
            </a:r>
            <a:r>
              <a:rPr lang="en-US" sz="2800" b="1">
                <a:solidFill>
                  <a:srgbClr val="000000"/>
                </a:solidFill>
                <a:latin typeface="+mj-lt"/>
              </a:rPr>
              <a:t>lower household income </a:t>
            </a:r>
            <a:r>
              <a:rPr lang="en-US" sz="2800">
                <a:solidFill>
                  <a:srgbClr val="000000"/>
                </a:solidFill>
                <a:latin typeface="+mj-lt"/>
              </a:rPr>
              <a:t>&amp; </a:t>
            </a:r>
            <a:r>
              <a:rPr lang="en-US" sz="2800" b="1">
                <a:solidFill>
                  <a:srgbClr val="000000"/>
                </a:solidFill>
                <a:latin typeface="+mj-lt"/>
              </a:rPr>
              <a:t>greater</a:t>
            </a:r>
            <a:r>
              <a:rPr lang="en-US" sz="2800">
                <a:solidFill>
                  <a:srgbClr val="000000"/>
                </a:solidFill>
                <a:latin typeface="+mj-lt"/>
              </a:rPr>
              <a:t> proportion of </a:t>
            </a:r>
            <a:r>
              <a:rPr lang="en-US" sz="2800" b="1">
                <a:solidFill>
                  <a:srgbClr val="000000"/>
                </a:solidFill>
                <a:latin typeface="+mj-lt"/>
              </a:rPr>
              <a:t>non-white residents </a:t>
            </a:r>
          </a:p>
        </p:txBody>
      </p:sp>
      <p:sp>
        <p:nvSpPr>
          <p:cNvPr id="5" name="TextBox 5"/>
          <p:cNvSpPr txBox="1"/>
          <p:nvPr/>
        </p:nvSpPr>
        <p:spPr>
          <a:xfrm>
            <a:off x="9939130" y="12293601"/>
            <a:ext cx="12523304" cy="1317925"/>
          </a:xfrm>
          <a:prstGeom prst="rect">
            <a:avLst/>
          </a:prstGeom>
        </p:spPr>
        <p:txBody>
          <a:bodyPr wrap="square" lIns="0" tIns="0" rIns="0" bIns="0" rtlCol="0" anchor="t">
            <a:spAutoFit/>
          </a:bodyPr>
          <a:lstStyle/>
          <a:p>
            <a:pPr>
              <a:lnSpc>
                <a:spcPts val="2559"/>
              </a:lnSpc>
            </a:pPr>
            <a:r>
              <a:rPr lang="en-US" sz="2000" u="sng">
                <a:solidFill>
                  <a:srgbClr val="000000"/>
                </a:solidFill>
                <a:latin typeface="+mj-lt"/>
              </a:rPr>
              <a:t>How to read the chart:</a:t>
            </a:r>
          </a:p>
          <a:p>
            <a:pPr>
              <a:lnSpc>
                <a:spcPts val="2559"/>
              </a:lnSpc>
              <a:spcBef>
                <a:spcPct val="0"/>
              </a:spcBef>
            </a:pPr>
            <a:r>
              <a:rPr lang="en-US" sz="2000">
                <a:solidFill>
                  <a:srgbClr val="000000"/>
                </a:solidFill>
                <a:latin typeface="+mj-lt"/>
                <a:ea typeface="Montserrat"/>
              </a:rPr>
              <a:t>The bars here indicate, on average, how much warmer equity communities are than non-equity communities. For example, the first bar indicates that low-income communities in Riverside are - on average - 2.8°F hotter than more well-off communities</a:t>
            </a:r>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pic>
        <p:nvPicPr>
          <p:cNvPr id="9" name="Picture 8">
            <a:extLst>
              <a:ext uri="{FF2B5EF4-FFF2-40B4-BE49-F238E27FC236}">
                <a16:creationId xmlns:a16="http://schemas.microsoft.com/office/drawing/2014/main" id="{61931606-1255-DC7D-5FE0-694FA07F7251}"/>
              </a:ext>
            </a:extLst>
          </p:cNvPr>
          <p:cNvPicPr>
            <a:picLocks noChangeAspect="1"/>
          </p:cNvPicPr>
          <p:nvPr/>
        </p:nvPicPr>
        <p:blipFill>
          <a:blip r:embed="rId2"/>
          <a:stretch>
            <a:fillRect/>
          </a:stretch>
        </p:blipFill>
        <p:spPr>
          <a:xfrm>
            <a:off x="12452602" y="1296139"/>
            <a:ext cx="11716406" cy="10997462"/>
          </a:xfrm>
          <a:prstGeom prst="rect">
            <a:avLst/>
          </a:prstGeom>
        </p:spPr>
      </p:pic>
      <p:graphicFrame>
        <p:nvGraphicFramePr>
          <p:cNvPr id="10" name="Object 9">
            <a:extLst>
              <a:ext uri="{FF2B5EF4-FFF2-40B4-BE49-F238E27FC236}">
                <a16:creationId xmlns:a16="http://schemas.microsoft.com/office/drawing/2014/main" id="{AE0CAF7F-F683-20BE-B0E0-F60B5FCC00A4}"/>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10" name="Object 9">
                        <a:extLst>
                          <a:ext uri="{FF2B5EF4-FFF2-40B4-BE49-F238E27FC236}">
                            <a16:creationId xmlns:a16="http://schemas.microsoft.com/office/drawing/2014/main" id="{AE0CAF7F-F683-20BE-B0E0-F60B5FCC00A4}"/>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11" name="Slide Number Placeholder 3">
            <a:extLst>
              <a:ext uri="{FF2B5EF4-FFF2-40B4-BE49-F238E27FC236}">
                <a16:creationId xmlns:a16="http://schemas.microsoft.com/office/drawing/2014/main" id="{1C26DE7E-BAFE-E8A5-CE86-782A116B22A2}"/>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45</a:t>
            </a:fld>
            <a:endParaRPr lang="en-US"/>
          </a:p>
        </p:txBody>
      </p:sp>
    </p:spTree>
    <p:extLst>
      <p:ext uri="{BB962C8B-B14F-4D97-AF65-F5344CB8AC3E}">
        <p14:creationId xmlns:p14="http://schemas.microsoft.com/office/powerpoint/2010/main" val="210400419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39" y="830947"/>
            <a:ext cx="9981859" cy="944041"/>
          </a:xfrm>
          <a:prstGeom prst="rect">
            <a:avLst/>
          </a:prstGeom>
        </p:spPr>
        <p:txBody>
          <a:bodyPr wrap="square" lIns="0" tIns="0" rIns="0" bIns="0" rtlCol="0" anchor="t">
            <a:spAutoFit/>
          </a:bodyPr>
          <a:lstStyle/>
          <a:p>
            <a:pPr>
              <a:lnSpc>
                <a:spcPts val="7551"/>
              </a:lnSpc>
              <a:spcBef>
                <a:spcPct val="0"/>
              </a:spcBef>
            </a:pPr>
            <a:r>
              <a:rPr lang="en-US" sz="6293">
                <a:solidFill>
                  <a:srgbClr val="000000"/>
                </a:solidFill>
              </a:rPr>
              <a:t>Climate - Precipitation</a:t>
            </a:r>
          </a:p>
        </p:txBody>
      </p:sp>
      <p:sp>
        <p:nvSpPr>
          <p:cNvPr id="4" name="TextBox 4"/>
          <p:cNvSpPr txBox="1"/>
          <p:nvPr/>
        </p:nvSpPr>
        <p:spPr>
          <a:xfrm>
            <a:off x="503123" y="2482641"/>
            <a:ext cx="9614912" cy="8213146"/>
          </a:xfrm>
          <a:prstGeom prst="rect">
            <a:avLst/>
          </a:prstGeom>
        </p:spPr>
        <p:txBody>
          <a:bodyPr wrap="square" lIns="0" tIns="0" rIns="0" bIns="0" rtlCol="0" anchor="t">
            <a:spAutoFit/>
          </a:bodyPr>
          <a:lstStyle/>
          <a:p>
            <a:pPr>
              <a:lnSpc>
                <a:spcPts val="3199"/>
              </a:lnSpc>
            </a:pPr>
            <a:endParaRPr lang="en-US" sz="2666">
              <a:solidFill>
                <a:srgbClr val="000000"/>
              </a:solidFill>
              <a:latin typeface="+mj-lt"/>
            </a:endParaRPr>
          </a:p>
          <a:p>
            <a:pPr marL="287796" lvl="1">
              <a:lnSpc>
                <a:spcPts val="3199"/>
              </a:lnSpc>
            </a:pPr>
            <a:r>
              <a:rPr lang="en-US" sz="3200">
                <a:solidFill>
                  <a:srgbClr val="000000"/>
                </a:solidFill>
                <a:latin typeface="+mj-lt"/>
              </a:rPr>
              <a:t>Inland SoCal precipitation projected to become </a:t>
            </a:r>
            <a:r>
              <a:rPr lang="en-US" sz="3200" b="1">
                <a:solidFill>
                  <a:srgbClr val="000000"/>
                </a:solidFill>
                <a:latin typeface="+mj-lt"/>
              </a:rPr>
              <a:t>more extreme </a:t>
            </a:r>
            <a:r>
              <a:rPr lang="en-US" sz="3200">
                <a:solidFill>
                  <a:srgbClr val="000000"/>
                </a:solidFill>
                <a:latin typeface="+mj-lt"/>
              </a:rPr>
              <a:t>over time</a:t>
            </a:r>
          </a:p>
          <a:p>
            <a:pPr marL="575591" lvl="1" indent="-287795">
              <a:lnSpc>
                <a:spcPts val="3199"/>
              </a:lnSpc>
              <a:buFont typeface="Arial"/>
              <a:buChar char="•"/>
            </a:pPr>
            <a:r>
              <a:rPr lang="en-US" sz="2666">
                <a:solidFill>
                  <a:srgbClr val="000000"/>
                </a:solidFill>
                <a:latin typeface="+mj-lt"/>
              </a:rPr>
              <a:t>Wet months will be wetter</a:t>
            </a:r>
          </a:p>
          <a:p>
            <a:pPr marL="575591" lvl="1" indent="-287795">
              <a:lnSpc>
                <a:spcPts val="3199"/>
              </a:lnSpc>
              <a:buFont typeface="Arial"/>
              <a:buChar char="•"/>
            </a:pPr>
            <a:r>
              <a:rPr lang="en-US" sz="2666">
                <a:solidFill>
                  <a:srgbClr val="000000"/>
                </a:solidFill>
                <a:latin typeface="+mj-lt"/>
              </a:rPr>
              <a:t>Dry months will be dryer </a:t>
            </a:r>
          </a:p>
          <a:p>
            <a:pPr marL="575591" lvl="1" indent="-287795">
              <a:lnSpc>
                <a:spcPts val="3199"/>
              </a:lnSpc>
              <a:buFont typeface="Arial"/>
              <a:buChar char="•"/>
            </a:pPr>
            <a:r>
              <a:rPr lang="en-US" sz="2666">
                <a:solidFill>
                  <a:srgbClr val="000000"/>
                </a:solidFill>
                <a:latin typeface="+mj-lt"/>
              </a:rPr>
              <a:t>Precipitation amounts in events typically seen once every 20 years could increase by over 50% by the end of the century.</a:t>
            </a:r>
          </a:p>
          <a:p>
            <a:pPr>
              <a:lnSpc>
                <a:spcPts val="3199"/>
              </a:lnSpc>
            </a:pPr>
            <a:endParaRPr lang="en-US" sz="2666">
              <a:solidFill>
                <a:srgbClr val="000000"/>
              </a:solidFill>
              <a:latin typeface="+mj-lt"/>
            </a:endParaRPr>
          </a:p>
          <a:p>
            <a:pPr marL="575591" lvl="1" indent="-287795">
              <a:lnSpc>
                <a:spcPts val="3199"/>
              </a:lnSpc>
              <a:buFont typeface="Arial"/>
              <a:buChar char="•"/>
            </a:pPr>
            <a:endParaRPr lang="en-US" sz="3200">
              <a:solidFill>
                <a:srgbClr val="000000"/>
              </a:solidFill>
              <a:latin typeface="+mj-lt"/>
            </a:endParaRPr>
          </a:p>
          <a:p>
            <a:pPr marL="287796" lvl="1">
              <a:lnSpc>
                <a:spcPts val="3199"/>
              </a:lnSpc>
            </a:pPr>
            <a:r>
              <a:rPr lang="en-US" sz="3200">
                <a:solidFill>
                  <a:srgbClr val="000000"/>
                </a:solidFill>
                <a:latin typeface="+mj-lt"/>
              </a:rPr>
              <a:t>Relative </a:t>
            </a:r>
            <a:r>
              <a:rPr lang="en-US" sz="3200" b="1">
                <a:solidFill>
                  <a:srgbClr val="000000"/>
                </a:solidFill>
                <a:latin typeface="+mj-lt"/>
              </a:rPr>
              <a:t>humidity </a:t>
            </a:r>
            <a:r>
              <a:rPr lang="en-US" sz="3200">
                <a:solidFill>
                  <a:srgbClr val="000000"/>
                </a:solidFill>
                <a:latin typeface="+mj-lt"/>
              </a:rPr>
              <a:t>projected</a:t>
            </a:r>
            <a:r>
              <a:rPr lang="en-US" sz="3200" b="1">
                <a:solidFill>
                  <a:srgbClr val="000000"/>
                </a:solidFill>
                <a:latin typeface="+mj-lt"/>
              </a:rPr>
              <a:t> </a:t>
            </a:r>
            <a:r>
              <a:rPr lang="en-US" sz="3200">
                <a:solidFill>
                  <a:srgbClr val="000000"/>
                </a:solidFill>
                <a:latin typeface="+mj-lt"/>
              </a:rPr>
              <a:t>to </a:t>
            </a:r>
            <a:r>
              <a:rPr lang="en-US" sz="3200" b="1">
                <a:solidFill>
                  <a:srgbClr val="000000"/>
                </a:solidFill>
                <a:latin typeface="+mj-lt"/>
              </a:rPr>
              <a:t>decrease</a:t>
            </a:r>
          </a:p>
          <a:p>
            <a:pPr>
              <a:lnSpc>
                <a:spcPts val="3199"/>
              </a:lnSpc>
            </a:pPr>
            <a:endParaRPr lang="en-US" sz="3200">
              <a:solidFill>
                <a:srgbClr val="000000"/>
              </a:solidFill>
              <a:latin typeface="+mj-lt"/>
            </a:endParaRPr>
          </a:p>
          <a:p>
            <a:pPr marL="575591" lvl="1" indent="-287795">
              <a:lnSpc>
                <a:spcPts val="3199"/>
              </a:lnSpc>
              <a:spcBef>
                <a:spcPct val="0"/>
              </a:spcBef>
              <a:buFont typeface="Arial"/>
              <a:buChar char="•"/>
            </a:pPr>
            <a:endParaRPr lang="en-US" sz="3200">
              <a:solidFill>
                <a:srgbClr val="000000"/>
              </a:solidFill>
              <a:latin typeface="+mj-lt"/>
            </a:endParaRPr>
          </a:p>
          <a:p>
            <a:pPr marL="287796" lvl="1">
              <a:lnSpc>
                <a:spcPts val="3199"/>
              </a:lnSpc>
              <a:spcBef>
                <a:spcPct val="0"/>
              </a:spcBef>
            </a:pPr>
            <a:r>
              <a:rPr lang="en-US" sz="3200">
                <a:solidFill>
                  <a:srgbClr val="000000"/>
                </a:solidFill>
                <a:latin typeface="+mj-lt"/>
              </a:rPr>
              <a:t>Precipitation may</a:t>
            </a:r>
            <a:r>
              <a:rPr lang="en-US" sz="3200" b="1">
                <a:solidFill>
                  <a:srgbClr val="000000"/>
                </a:solidFill>
                <a:latin typeface="+mj-lt"/>
              </a:rPr>
              <a:t> decrease more </a:t>
            </a:r>
            <a:r>
              <a:rPr lang="en-US" sz="3200">
                <a:solidFill>
                  <a:srgbClr val="000000"/>
                </a:solidFill>
                <a:latin typeface="+mj-lt"/>
              </a:rPr>
              <a:t>if </a:t>
            </a:r>
            <a:r>
              <a:rPr lang="en-US" sz="3200" b="1">
                <a:solidFill>
                  <a:srgbClr val="000000"/>
                </a:solidFill>
                <a:latin typeface="+mj-lt"/>
              </a:rPr>
              <a:t>emissions</a:t>
            </a:r>
            <a:r>
              <a:rPr lang="en-US" sz="3200">
                <a:solidFill>
                  <a:srgbClr val="000000"/>
                </a:solidFill>
                <a:latin typeface="+mj-lt"/>
              </a:rPr>
              <a:t> continue to </a:t>
            </a:r>
            <a:r>
              <a:rPr lang="en-US" sz="3200" b="1">
                <a:solidFill>
                  <a:srgbClr val="000000"/>
                </a:solidFill>
                <a:latin typeface="+mj-lt"/>
              </a:rPr>
              <a:t>rise</a:t>
            </a:r>
          </a:p>
          <a:p>
            <a:pPr marL="575591" lvl="1" indent="-287795">
              <a:lnSpc>
                <a:spcPts val="3199"/>
              </a:lnSpc>
              <a:spcBef>
                <a:spcPct val="0"/>
              </a:spcBef>
              <a:buFont typeface="Arial"/>
              <a:buChar char="•"/>
            </a:pPr>
            <a:r>
              <a:rPr lang="en-US" sz="2800">
                <a:solidFill>
                  <a:srgbClr val="000000"/>
                </a:solidFill>
                <a:latin typeface="+mj-lt"/>
              </a:rPr>
              <a:t>For each climate variable, RCP* 8.5 has a greater magnitude than RCP 4.5</a:t>
            </a:r>
          </a:p>
          <a:p>
            <a:pPr marL="287796" lvl="1">
              <a:lnSpc>
                <a:spcPts val="3199"/>
              </a:lnSpc>
              <a:spcBef>
                <a:spcPct val="0"/>
              </a:spcBef>
            </a:pPr>
            <a:endParaRPr lang="en-US" sz="2800">
              <a:solidFill>
                <a:srgbClr val="000000"/>
              </a:solidFill>
              <a:latin typeface="+mj-lt"/>
            </a:endParaRPr>
          </a:p>
          <a:p>
            <a:pPr marL="287796" lvl="1">
              <a:lnSpc>
                <a:spcPts val="3199"/>
              </a:lnSpc>
              <a:spcBef>
                <a:spcPct val="0"/>
              </a:spcBef>
            </a:pPr>
            <a:r>
              <a:rPr lang="en-US" sz="3200" b="1">
                <a:solidFill>
                  <a:srgbClr val="000000"/>
                </a:solidFill>
                <a:latin typeface="+mj-lt"/>
              </a:rPr>
              <a:t>Reduced snowpack </a:t>
            </a:r>
            <a:r>
              <a:rPr lang="en-US" sz="3200">
                <a:solidFill>
                  <a:srgbClr val="000000"/>
                </a:solidFill>
                <a:latin typeface="+mj-lt"/>
              </a:rPr>
              <a:t>likely to lead to </a:t>
            </a:r>
            <a:r>
              <a:rPr lang="en-US" sz="3200" b="1">
                <a:solidFill>
                  <a:srgbClr val="000000"/>
                </a:solidFill>
                <a:latin typeface="+mj-lt"/>
              </a:rPr>
              <a:t>more frequent water shortages</a:t>
            </a:r>
            <a:r>
              <a:rPr lang="en-US" sz="3200">
                <a:solidFill>
                  <a:srgbClr val="000000"/>
                </a:solidFill>
                <a:latin typeface="+mj-lt"/>
              </a:rPr>
              <a:t> and less water available to State Water Project and other water supply systems</a:t>
            </a:r>
          </a:p>
        </p:txBody>
      </p:sp>
      <p:sp>
        <p:nvSpPr>
          <p:cNvPr id="5" name="TextBox 5"/>
          <p:cNvSpPr txBox="1"/>
          <p:nvPr/>
        </p:nvSpPr>
        <p:spPr>
          <a:xfrm>
            <a:off x="7376055" y="12063725"/>
            <a:ext cx="15295101" cy="1651478"/>
          </a:xfrm>
          <a:prstGeom prst="rect">
            <a:avLst/>
          </a:prstGeom>
        </p:spPr>
        <p:txBody>
          <a:bodyPr wrap="square" lIns="0" tIns="0" rIns="0" bIns="0" rtlCol="0" anchor="t">
            <a:spAutoFit/>
          </a:bodyPr>
          <a:lstStyle/>
          <a:p>
            <a:pPr marL="460476" lvl="1" indent="-230237">
              <a:lnSpc>
                <a:spcPts val="2559"/>
              </a:lnSpc>
              <a:buFont typeface="Arial"/>
              <a:buChar char="•"/>
            </a:pPr>
            <a:r>
              <a:rPr lang="en-US" sz="2000">
                <a:solidFill>
                  <a:srgbClr val="000000"/>
                </a:solidFill>
                <a:latin typeface="+mj-lt"/>
              </a:rPr>
              <a:t>RCP 4.5 &amp; 8.5 - Representative Concentration Pathway (RCP) greenhouse gas concentration trajectories. Each pathway describes different climate change scenarios and are labeled after a possible range of radiative forcing values in the year 2100 (4.5, 8.5 W/m^2). </a:t>
            </a:r>
          </a:p>
          <a:p>
            <a:pPr marL="460476" lvl="1" indent="-230237">
              <a:lnSpc>
                <a:spcPts val="2559"/>
              </a:lnSpc>
              <a:buFont typeface="Arial"/>
              <a:buChar char="•"/>
            </a:pPr>
            <a:r>
              <a:rPr lang="en-US" sz="2000">
                <a:solidFill>
                  <a:srgbClr val="000000"/>
                </a:solidFill>
                <a:latin typeface="+mj-lt"/>
              </a:rPr>
              <a:t>RCP 4.5 is the IPCC’s intermediate scenario, RCP 8.5 assumes that emissions continue to rise throughout the 21st century. Originally published in IPCC’s Fifth Assessment </a:t>
            </a:r>
          </a:p>
          <a:p>
            <a:pPr>
              <a:lnSpc>
                <a:spcPts val="2559"/>
              </a:lnSpc>
              <a:spcBef>
                <a:spcPct val="0"/>
              </a:spcBef>
            </a:pPr>
            <a:endParaRPr lang="en-US" sz="2000">
              <a:solidFill>
                <a:srgbClr val="000000"/>
              </a:solidFill>
              <a:latin typeface="+mj-lt"/>
            </a:endParaRPr>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pic>
        <p:nvPicPr>
          <p:cNvPr id="9" name="Picture 8">
            <a:extLst>
              <a:ext uri="{FF2B5EF4-FFF2-40B4-BE49-F238E27FC236}">
                <a16:creationId xmlns:a16="http://schemas.microsoft.com/office/drawing/2014/main" id="{D4D3218C-1F88-A4F5-362E-6D0026CE3DE5}"/>
              </a:ext>
            </a:extLst>
          </p:cNvPr>
          <p:cNvPicPr>
            <a:picLocks noChangeAspect="1"/>
          </p:cNvPicPr>
          <p:nvPr/>
        </p:nvPicPr>
        <p:blipFill>
          <a:blip r:embed="rId2"/>
          <a:stretch>
            <a:fillRect/>
          </a:stretch>
        </p:blipFill>
        <p:spPr>
          <a:xfrm>
            <a:off x="11074400" y="1296139"/>
            <a:ext cx="12511158" cy="10735028"/>
          </a:xfrm>
          <a:prstGeom prst="rect">
            <a:avLst/>
          </a:prstGeom>
        </p:spPr>
      </p:pic>
      <p:graphicFrame>
        <p:nvGraphicFramePr>
          <p:cNvPr id="10" name="Object 9">
            <a:extLst>
              <a:ext uri="{FF2B5EF4-FFF2-40B4-BE49-F238E27FC236}">
                <a16:creationId xmlns:a16="http://schemas.microsoft.com/office/drawing/2014/main" id="{DD162456-8EB4-E0D5-1332-DC0FA8247EFD}"/>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10" name="Object 9">
                        <a:extLst>
                          <a:ext uri="{FF2B5EF4-FFF2-40B4-BE49-F238E27FC236}">
                            <a16:creationId xmlns:a16="http://schemas.microsoft.com/office/drawing/2014/main" id="{DD162456-8EB4-E0D5-1332-DC0FA8247EFD}"/>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11" name="Slide Number Placeholder 3">
            <a:extLst>
              <a:ext uri="{FF2B5EF4-FFF2-40B4-BE49-F238E27FC236}">
                <a16:creationId xmlns:a16="http://schemas.microsoft.com/office/drawing/2014/main" id="{C92D94A3-1A16-9037-FE46-1AC3B003F5F5}"/>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46</a:t>
            </a:fld>
            <a:endParaRPr lang="en-US"/>
          </a:p>
        </p:txBody>
      </p:sp>
    </p:spTree>
    <p:extLst>
      <p:ext uri="{BB962C8B-B14F-4D97-AF65-F5344CB8AC3E}">
        <p14:creationId xmlns:p14="http://schemas.microsoft.com/office/powerpoint/2010/main" val="63099879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1" y="830947"/>
            <a:ext cx="17618728" cy="930383"/>
          </a:xfrm>
          <a:prstGeom prst="rect">
            <a:avLst/>
          </a:prstGeom>
        </p:spPr>
        <p:txBody>
          <a:bodyPr lIns="0" tIns="0" rIns="0" bIns="0" rtlCol="0" anchor="t">
            <a:spAutoFit/>
          </a:bodyPr>
          <a:lstStyle>
            <a:defPPr>
              <a:defRPr lang="en-US"/>
            </a:defPPr>
            <a:lvl1pPr>
              <a:lnSpc>
                <a:spcPts val="7551"/>
              </a:lnSpc>
              <a:spcBef>
                <a:spcPct val="0"/>
              </a:spcBef>
              <a:defRPr sz="6293">
                <a:solidFill>
                  <a:srgbClr val="000000"/>
                </a:solidFill>
              </a:defRPr>
            </a:lvl1pPr>
          </a:lstStyle>
          <a:p>
            <a:r>
              <a:rPr lang="en-US"/>
              <a:t>Climate - Mitigation</a:t>
            </a:r>
          </a:p>
        </p:txBody>
      </p:sp>
      <p:sp>
        <p:nvSpPr>
          <p:cNvPr id="4" name="TextBox 4"/>
          <p:cNvSpPr txBox="1"/>
          <p:nvPr/>
        </p:nvSpPr>
        <p:spPr>
          <a:xfrm>
            <a:off x="914167" y="4118804"/>
            <a:ext cx="10528533" cy="5924699"/>
          </a:xfrm>
          <a:prstGeom prst="rect">
            <a:avLst/>
          </a:prstGeom>
        </p:spPr>
        <p:txBody>
          <a:bodyPr wrap="square" lIns="0" tIns="0" rIns="0" bIns="0" rtlCol="0" anchor="t">
            <a:spAutoFit/>
          </a:bodyPr>
          <a:lstStyle/>
          <a:p>
            <a:pPr marL="374130" lvl="1">
              <a:lnSpc>
                <a:spcPts val="4158"/>
              </a:lnSpc>
            </a:pPr>
            <a:r>
              <a:rPr lang="en-US">
                <a:solidFill>
                  <a:srgbClr val="000000"/>
                </a:solidFill>
                <a:latin typeface="+mj-lt"/>
              </a:rPr>
              <a:t>Climate mitigation </a:t>
            </a:r>
            <a:r>
              <a:rPr lang="en-US" b="1">
                <a:solidFill>
                  <a:srgbClr val="000000"/>
                </a:solidFill>
                <a:latin typeface="+mj-lt"/>
              </a:rPr>
              <a:t>strategies</a:t>
            </a:r>
            <a:r>
              <a:rPr lang="en-US">
                <a:solidFill>
                  <a:srgbClr val="000000"/>
                </a:solidFill>
                <a:latin typeface="+mj-lt"/>
              </a:rPr>
              <a:t> primarily target the </a:t>
            </a:r>
            <a:r>
              <a:rPr lang="en-US" b="1">
                <a:solidFill>
                  <a:srgbClr val="000000"/>
                </a:solidFill>
                <a:latin typeface="+mj-lt"/>
              </a:rPr>
              <a:t>energy</a:t>
            </a:r>
            <a:r>
              <a:rPr lang="en-US">
                <a:solidFill>
                  <a:srgbClr val="000000"/>
                </a:solidFill>
                <a:latin typeface="+mj-lt"/>
              </a:rPr>
              <a:t> and </a:t>
            </a:r>
            <a:r>
              <a:rPr lang="en-US" b="1">
                <a:solidFill>
                  <a:srgbClr val="000000"/>
                </a:solidFill>
                <a:latin typeface="+mj-lt"/>
              </a:rPr>
              <a:t>transportation</a:t>
            </a:r>
            <a:r>
              <a:rPr lang="en-US">
                <a:solidFill>
                  <a:srgbClr val="000000"/>
                </a:solidFill>
                <a:latin typeface="+mj-lt"/>
              </a:rPr>
              <a:t> sectors​</a:t>
            </a:r>
          </a:p>
          <a:p>
            <a:pPr marL="945630" lvl="1" indent="-571500">
              <a:lnSpc>
                <a:spcPts val="4158"/>
              </a:lnSpc>
              <a:buFont typeface="Arial" panose="020B0604020202020204" pitchFamily="34" charset="0"/>
              <a:buChar char="•"/>
            </a:pPr>
            <a:r>
              <a:rPr lang="en-US">
                <a:solidFill>
                  <a:srgbClr val="000000"/>
                </a:solidFill>
                <a:latin typeface="+mj-lt"/>
              </a:rPr>
              <a:t>32% of reviewed programs addressed these sectors</a:t>
            </a:r>
          </a:p>
          <a:p>
            <a:pPr marL="374130" lvl="1">
              <a:lnSpc>
                <a:spcPts val="4158"/>
              </a:lnSpc>
            </a:pPr>
            <a:endParaRPr lang="en-US">
              <a:solidFill>
                <a:srgbClr val="000000"/>
              </a:solidFill>
              <a:latin typeface="+mj-lt"/>
            </a:endParaRPr>
          </a:p>
          <a:p>
            <a:pPr marL="374130" lvl="1">
              <a:lnSpc>
                <a:spcPts val="4158"/>
              </a:lnSpc>
            </a:pPr>
            <a:r>
              <a:rPr lang="en-US">
                <a:solidFill>
                  <a:srgbClr val="000000"/>
                </a:solidFill>
                <a:latin typeface="+mj-lt"/>
              </a:rPr>
              <a:t>​83% of mitigation </a:t>
            </a:r>
            <a:r>
              <a:rPr lang="en-US" b="1">
                <a:solidFill>
                  <a:srgbClr val="000000"/>
                </a:solidFill>
                <a:latin typeface="+mj-lt"/>
              </a:rPr>
              <a:t>policies</a:t>
            </a:r>
            <a:r>
              <a:rPr lang="en-US">
                <a:solidFill>
                  <a:srgbClr val="000000"/>
                </a:solidFill>
                <a:latin typeface="+mj-lt"/>
              </a:rPr>
              <a:t> that call out </a:t>
            </a:r>
            <a:r>
              <a:rPr lang="en-US" b="1">
                <a:solidFill>
                  <a:srgbClr val="000000"/>
                </a:solidFill>
                <a:latin typeface="+mj-lt"/>
              </a:rPr>
              <a:t>equity communities</a:t>
            </a:r>
            <a:r>
              <a:rPr lang="en-US">
                <a:solidFill>
                  <a:srgbClr val="000000"/>
                </a:solidFill>
                <a:latin typeface="+mj-lt"/>
              </a:rPr>
              <a:t>* in the program scope</a:t>
            </a:r>
          </a:p>
          <a:p>
            <a:pPr marL="748262" lvl="1" indent="-374132">
              <a:lnSpc>
                <a:spcPts val="4158"/>
              </a:lnSpc>
              <a:buFont typeface="Arial"/>
              <a:buChar char="•"/>
            </a:pPr>
            <a:endParaRPr lang="en-US">
              <a:solidFill>
                <a:srgbClr val="000000"/>
              </a:solidFill>
              <a:latin typeface="+mj-lt"/>
            </a:endParaRPr>
          </a:p>
          <a:p>
            <a:pPr marL="374130" lvl="1">
              <a:lnSpc>
                <a:spcPts val="4158"/>
              </a:lnSpc>
            </a:pPr>
            <a:r>
              <a:rPr lang="en-US">
                <a:solidFill>
                  <a:srgbClr val="000000"/>
                </a:solidFill>
                <a:latin typeface="+mj-lt"/>
              </a:rPr>
              <a:t>These programs are usually </a:t>
            </a:r>
            <a:r>
              <a:rPr lang="en-US" b="1">
                <a:solidFill>
                  <a:srgbClr val="000000"/>
                </a:solidFill>
                <a:latin typeface="+mj-lt"/>
              </a:rPr>
              <a:t>not standardized nor continued long-term</a:t>
            </a:r>
          </a:p>
          <a:p>
            <a:pPr marL="831330" lvl="1" indent="-457200">
              <a:lnSpc>
                <a:spcPts val="4158"/>
              </a:lnSpc>
              <a:spcBef>
                <a:spcPct val="0"/>
              </a:spcBef>
              <a:buFont typeface="Arial" panose="020B0604020202020204" pitchFamily="34" charset="0"/>
              <a:buChar char="•"/>
            </a:pPr>
            <a:r>
              <a:rPr lang="en-US">
                <a:solidFill>
                  <a:srgbClr val="000000"/>
                </a:solidFill>
                <a:latin typeface="+mj-lt"/>
              </a:rPr>
              <a:t>Results and impact are often unavailable or unqualified </a:t>
            </a:r>
          </a:p>
        </p:txBody>
      </p:sp>
      <p:sp>
        <p:nvSpPr>
          <p:cNvPr id="5" name="AutoShape 5"/>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sp>
        <p:nvSpPr>
          <p:cNvPr id="8" name="TextBox 7">
            <a:extLst>
              <a:ext uri="{FF2B5EF4-FFF2-40B4-BE49-F238E27FC236}">
                <a16:creationId xmlns:a16="http://schemas.microsoft.com/office/drawing/2014/main" id="{E1B81756-E857-3DCB-DA46-6036C6FDB72B}"/>
              </a:ext>
            </a:extLst>
          </p:cNvPr>
          <p:cNvSpPr txBox="1"/>
          <p:nvPr/>
        </p:nvSpPr>
        <p:spPr>
          <a:xfrm>
            <a:off x="8636341" y="12200973"/>
            <a:ext cx="14246054" cy="1200329"/>
          </a:xfrm>
          <a:prstGeom prst="rect">
            <a:avLst/>
          </a:prstGeom>
          <a:noFill/>
        </p:spPr>
        <p:txBody>
          <a:bodyPr wrap="square">
            <a:spAutoFit/>
          </a:bodyPr>
          <a:lstStyle/>
          <a:p>
            <a:r>
              <a:rPr lang="en-US" sz="2400">
                <a:solidFill>
                  <a:srgbClr val="000000"/>
                </a:solidFill>
                <a:latin typeface="Canva Sans 2"/>
              </a:rPr>
              <a:t>*Mitigation efforts often aim to support ethnic minorities, low-income and disadvantaged neighborhoods, long-term unhoused, labor organizations, California Native American Tribes, and workforce entities. Definitions of these groups are inconsistent and little data exists on effectiveness of mitigation programs.</a:t>
            </a:r>
            <a:endParaRPr lang="en-US" sz="2400"/>
          </a:p>
        </p:txBody>
      </p:sp>
      <p:pic>
        <p:nvPicPr>
          <p:cNvPr id="10" name="Picture 9">
            <a:extLst>
              <a:ext uri="{FF2B5EF4-FFF2-40B4-BE49-F238E27FC236}">
                <a16:creationId xmlns:a16="http://schemas.microsoft.com/office/drawing/2014/main" id="{D93DBDB4-7D87-7D25-0D4B-BB892635558D}"/>
              </a:ext>
            </a:extLst>
          </p:cNvPr>
          <p:cNvPicPr>
            <a:picLocks noChangeAspect="1"/>
          </p:cNvPicPr>
          <p:nvPr/>
        </p:nvPicPr>
        <p:blipFill>
          <a:blip r:embed="rId2"/>
          <a:stretch>
            <a:fillRect/>
          </a:stretch>
        </p:blipFill>
        <p:spPr>
          <a:xfrm>
            <a:off x="12357100" y="1650541"/>
            <a:ext cx="11512797" cy="10654088"/>
          </a:xfrm>
          <a:prstGeom prst="rect">
            <a:avLst/>
          </a:prstGeom>
        </p:spPr>
      </p:pic>
      <p:graphicFrame>
        <p:nvGraphicFramePr>
          <p:cNvPr id="11" name="Object 10">
            <a:extLst>
              <a:ext uri="{FF2B5EF4-FFF2-40B4-BE49-F238E27FC236}">
                <a16:creationId xmlns:a16="http://schemas.microsoft.com/office/drawing/2014/main" id="{108F8981-C51E-D57C-473F-FC8B833F9A85}"/>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11" name="Object 10">
                        <a:extLst>
                          <a:ext uri="{FF2B5EF4-FFF2-40B4-BE49-F238E27FC236}">
                            <a16:creationId xmlns:a16="http://schemas.microsoft.com/office/drawing/2014/main" id="{108F8981-C51E-D57C-473F-FC8B833F9A85}"/>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12" name="Slide Number Placeholder 3">
            <a:extLst>
              <a:ext uri="{FF2B5EF4-FFF2-40B4-BE49-F238E27FC236}">
                <a16:creationId xmlns:a16="http://schemas.microsoft.com/office/drawing/2014/main" id="{359496B3-8D18-D4A0-5EFE-D08C2B04E570}"/>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47</a:t>
            </a:fld>
            <a:endParaRPr lang="en-US"/>
          </a:p>
        </p:txBody>
      </p:sp>
    </p:spTree>
    <p:extLst>
      <p:ext uri="{BB962C8B-B14F-4D97-AF65-F5344CB8AC3E}">
        <p14:creationId xmlns:p14="http://schemas.microsoft.com/office/powerpoint/2010/main" val="39201896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14166" y="3455913"/>
            <a:ext cx="9720704" cy="654025"/>
          </a:xfrm>
          <a:prstGeom prst="rect">
            <a:avLst/>
          </a:prstGeom>
        </p:spPr>
        <p:txBody>
          <a:bodyPr wrap="square" lIns="0" tIns="0" rIns="0" bIns="0" rtlCol="0" anchor="t">
            <a:spAutoFit/>
          </a:bodyPr>
          <a:lstStyle/>
          <a:p>
            <a:pPr>
              <a:lnSpc>
                <a:spcPts val="5119"/>
              </a:lnSpc>
            </a:pPr>
            <a:r>
              <a:rPr lang="en-US" sz="4266">
                <a:solidFill>
                  <a:srgbClr val="000000"/>
                </a:solidFill>
                <a:latin typeface="+mj-lt"/>
              </a:rPr>
              <a:t>Electricity consumption has risen over time</a:t>
            </a:r>
          </a:p>
        </p:txBody>
      </p:sp>
      <p:sp>
        <p:nvSpPr>
          <p:cNvPr id="4" name="TextBox 4"/>
          <p:cNvSpPr txBox="1"/>
          <p:nvPr/>
        </p:nvSpPr>
        <p:spPr>
          <a:xfrm>
            <a:off x="914166" y="4315121"/>
            <a:ext cx="10147788" cy="897682"/>
          </a:xfrm>
          <a:prstGeom prst="rect">
            <a:avLst/>
          </a:prstGeom>
        </p:spPr>
        <p:txBody>
          <a:bodyPr wrap="square" lIns="0" tIns="0" rIns="0" bIns="0" rtlCol="0" anchor="t">
            <a:spAutoFit/>
          </a:bodyPr>
          <a:lstStyle/>
          <a:p>
            <a:pPr marL="633147" lvl="1" indent="-316574">
              <a:lnSpc>
                <a:spcPts val="3518"/>
              </a:lnSpc>
              <a:buFont typeface="Arial"/>
              <a:buChar char="•"/>
            </a:pPr>
            <a:r>
              <a:rPr lang="en-US" sz="3200">
                <a:solidFill>
                  <a:srgbClr val="000000"/>
                </a:solidFill>
                <a:latin typeface="+mj-lt"/>
              </a:rPr>
              <a:t>In 2020, non-residential electricity consumption decreased and residential energy use increased</a:t>
            </a:r>
          </a:p>
        </p:txBody>
      </p:sp>
      <p:sp>
        <p:nvSpPr>
          <p:cNvPr id="5" name="TextBox 5"/>
          <p:cNvSpPr txBox="1"/>
          <p:nvPr/>
        </p:nvSpPr>
        <p:spPr>
          <a:xfrm>
            <a:off x="1092541" y="830947"/>
            <a:ext cx="9867559" cy="944041"/>
          </a:xfrm>
          <a:prstGeom prst="rect">
            <a:avLst/>
          </a:prstGeom>
        </p:spPr>
        <p:txBody>
          <a:bodyPr wrap="square" lIns="0" tIns="0" rIns="0" bIns="0" rtlCol="0" anchor="t">
            <a:spAutoFit/>
          </a:bodyPr>
          <a:lstStyle/>
          <a:p>
            <a:pPr>
              <a:lnSpc>
                <a:spcPts val="7551"/>
              </a:lnSpc>
              <a:spcBef>
                <a:spcPct val="0"/>
              </a:spcBef>
            </a:pPr>
            <a:r>
              <a:rPr lang="en-US" sz="6293">
                <a:solidFill>
                  <a:srgbClr val="000000"/>
                </a:solidFill>
              </a:rPr>
              <a:t>Energy - Consumption</a:t>
            </a:r>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pic>
        <p:nvPicPr>
          <p:cNvPr id="10" name="Picture 9">
            <a:extLst>
              <a:ext uri="{FF2B5EF4-FFF2-40B4-BE49-F238E27FC236}">
                <a16:creationId xmlns:a16="http://schemas.microsoft.com/office/drawing/2014/main" id="{5886147F-B9B2-A7BA-9651-C5EE77455DEB}"/>
              </a:ext>
            </a:extLst>
          </p:cNvPr>
          <p:cNvPicPr>
            <a:picLocks noChangeAspect="1"/>
          </p:cNvPicPr>
          <p:nvPr/>
        </p:nvPicPr>
        <p:blipFill rotWithShape="1">
          <a:blip r:embed="rId2"/>
          <a:srcRect r="50836"/>
          <a:stretch/>
        </p:blipFill>
        <p:spPr>
          <a:xfrm>
            <a:off x="13208751" y="715116"/>
            <a:ext cx="7597477" cy="6845367"/>
          </a:xfrm>
          <a:prstGeom prst="rect">
            <a:avLst/>
          </a:prstGeom>
        </p:spPr>
      </p:pic>
      <p:pic>
        <p:nvPicPr>
          <p:cNvPr id="12" name="Picture 11">
            <a:extLst>
              <a:ext uri="{FF2B5EF4-FFF2-40B4-BE49-F238E27FC236}">
                <a16:creationId xmlns:a16="http://schemas.microsoft.com/office/drawing/2014/main" id="{F04401BA-6EDB-01DE-CD76-B11E90E0DE5B}"/>
              </a:ext>
            </a:extLst>
          </p:cNvPr>
          <p:cNvPicPr>
            <a:picLocks noChangeAspect="1"/>
          </p:cNvPicPr>
          <p:nvPr/>
        </p:nvPicPr>
        <p:blipFill>
          <a:blip r:embed="rId3"/>
          <a:stretch>
            <a:fillRect/>
          </a:stretch>
        </p:blipFill>
        <p:spPr>
          <a:xfrm>
            <a:off x="1690128" y="6226056"/>
            <a:ext cx="6618985" cy="5530223"/>
          </a:xfrm>
          <a:prstGeom prst="rect">
            <a:avLst/>
          </a:prstGeom>
        </p:spPr>
      </p:pic>
      <p:pic>
        <p:nvPicPr>
          <p:cNvPr id="14" name="Picture 13">
            <a:extLst>
              <a:ext uri="{FF2B5EF4-FFF2-40B4-BE49-F238E27FC236}">
                <a16:creationId xmlns:a16="http://schemas.microsoft.com/office/drawing/2014/main" id="{A3296B22-049E-7D25-8F5A-B8A772A87449}"/>
              </a:ext>
            </a:extLst>
          </p:cNvPr>
          <p:cNvPicPr>
            <a:picLocks noChangeAspect="1"/>
          </p:cNvPicPr>
          <p:nvPr/>
        </p:nvPicPr>
        <p:blipFill>
          <a:blip r:embed="rId4"/>
          <a:stretch>
            <a:fillRect/>
          </a:stretch>
        </p:blipFill>
        <p:spPr>
          <a:xfrm>
            <a:off x="13378542" y="7751201"/>
            <a:ext cx="7111124" cy="5813950"/>
          </a:xfrm>
          <a:prstGeom prst="rect">
            <a:avLst/>
          </a:prstGeom>
        </p:spPr>
      </p:pic>
      <p:graphicFrame>
        <p:nvGraphicFramePr>
          <p:cNvPr id="15" name="Object 14">
            <a:extLst>
              <a:ext uri="{FF2B5EF4-FFF2-40B4-BE49-F238E27FC236}">
                <a16:creationId xmlns:a16="http://schemas.microsoft.com/office/drawing/2014/main" id="{72E5662D-9695-8E9F-47D8-5CB2EAE1098A}"/>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5" imgW="6552904" imgH="6718081" progId="Acrobat.Document.2020">
                  <p:embed/>
                </p:oleObj>
              </mc:Choice>
              <mc:Fallback>
                <p:oleObj name="Acrobat Document" r:id="rId5" imgW="6552904" imgH="6718081" progId="Acrobat.Document.2020">
                  <p:embed/>
                  <p:pic>
                    <p:nvPicPr>
                      <p:cNvPr id="15" name="Object 14">
                        <a:extLst>
                          <a:ext uri="{FF2B5EF4-FFF2-40B4-BE49-F238E27FC236}">
                            <a16:creationId xmlns:a16="http://schemas.microsoft.com/office/drawing/2014/main" id="{72E5662D-9695-8E9F-47D8-5CB2EAE1098A}"/>
                          </a:ext>
                        </a:extLst>
                      </p:cNvPr>
                      <p:cNvPicPr/>
                      <p:nvPr/>
                    </p:nvPicPr>
                    <p:blipFill>
                      <a:blip r:embed="rId6"/>
                      <a:stretch>
                        <a:fillRect/>
                      </a:stretch>
                    </p:blipFill>
                    <p:spPr>
                      <a:xfrm>
                        <a:off x="3669057" y="11846452"/>
                        <a:ext cx="1598682" cy="1638958"/>
                      </a:xfrm>
                      <a:prstGeom prst="rect">
                        <a:avLst/>
                      </a:prstGeom>
                    </p:spPr>
                  </p:pic>
                </p:oleObj>
              </mc:Fallback>
            </mc:AlternateContent>
          </a:graphicData>
        </a:graphic>
      </p:graphicFrame>
      <p:sp>
        <p:nvSpPr>
          <p:cNvPr id="16" name="Slide Number Placeholder 3">
            <a:extLst>
              <a:ext uri="{FF2B5EF4-FFF2-40B4-BE49-F238E27FC236}">
                <a16:creationId xmlns:a16="http://schemas.microsoft.com/office/drawing/2014/main" id="{2286C625-3B92-E598-1F78-B2B4AD76F1FF}"/>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48</a:t>
            </a:fld>
            <a:endParaRPr lang="en-US"/>
          </a:p>
        </p:txBody>
      </p:sp>
    </p:spTree>
    <p:extLst>
      <p:ext uri="{BB962C8B-B14F-4D97-AF65-F5344CB8AC3E}">
        <p14:creationId xmlns:p14="http://schemas.microsoft.com/office/powerpoint/2010/main" val="368392722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7252" y="3114081"/>
            <a:ext cx="22778304" cy="6370527"/>
          </a:xfrm>
          <a:prstGeom prst="rect">
            <a:avLst/>
          </a:prstGeom>
        </p:spPr>
        <p:txBody>
          <a:bodyPr lIns="0" tIns="0" rIns="0" bIns="0" rtlCol="0" anchor="t">
            <a:spAutoFit/>
          </a:bodyPr>
          <a:lstStyle/>
          <a:p>
            <a:pPr>
              <a:lnSpc>
                <a:spcPts val="4736"/>
              </a:lnSpc>
            </a:pPr>
            <a:r>
              <a:rPr lang="en-US" sz="3946">
                <a:solidFill>
                  <a:srgbClr val="000000"/>
                </a:solidFill>
                <a:latin typeface="+mj-lt"/>
              </a:rPr>
              <a:t>Hydrogen Hub Announcement</a:t>
            </a:r>
          </a:p>
          <a:p>
            <a:pPr>
              <a:lnSpc>
                <a:spcPts val="3760"/>
              </a:lnSpc>
            </a:pPr>
            <a:endParaRPr lang="en-US" sz="3946">
              <a:solidFill>
                <a:srgbClr val="000000"/>
              </a:solidFill>
              <a:latin typeface="+mj-lt"/>
            </a:endParaRPr>
          </a:p>
          <a:p>
            <a:pPr marL="798862" lvl="1" indent="-399431" algn="just">
              <a:lnSpc>
                <a:spcPts val="4439"/>
              </a:lnSpc>
              <a:buFont typeface="Arial"/>
              <a:buChar char="•"/>
            </a:pPr>
            <a:r>
              <a:rPr lang="en-US" sz="3699" b="1">
                <a:solidFill>
                  <a:srgbClr val="000000"/>
                </a:solidFill>
                <a:latin typeface="+mj-lt"/>
              </a:rPr>
              <a:t>Project sites </a:t>
            </a:r>
            <a:r>
              <a:rPr lang="en-US" sz="3699">
                <a:solidFill>
                  <a:srgbClr val="000000"/>
                </a:solidFill>
                <a:latin typeface="+mj-lt"/>
              </a:rPr>
              <a:t>will be in both </a:t>
            </a:r>
            <a:r>
              <a:rPr lang="en-US" sz="3699" b="1">
                <a:solidFill>
                  <a:srgbClr val="000000"/>
                </a:solidFill>
                <a:latin typeface="+mj-lt"/>
              </a:rPr>
              <a:t>Inland Region </a:t>
            </a:r>
            <a:r>
              <a:rPr lang="en-US" sz="3699">
                <a:solidFill>
                  <a:srgbClr val="000000"/>
                </a:solidFill>
                <a:latin typeface="+mj-lt"/>
              </a:rPr>
              <a:t>counties</a:t>
            </a:r>
          </a:p>
          <a:p>
            <a:pPr algn="just">
              <a:lnSpc>
                <a:spcPts val="4439"/>
              </a:lnSpc>
            </a:pPr>
            <a:endParaRPr lang="en-US" sz="3699">
              <a:solidFill>
                <a:srgbClr val="000000"/>
              </a:solidFill>
              <a:latin typeface="+mj-lt"/>
            </a:endParaRPr>
          </a:p>
          <a:p>
            <a:pPr marL="798862" lvl="1" indent="-399431" algn="just">
              <a:lnSpc>
                <a:spcPts val="4439"/>
              </a:lnSpc>
              <a:buFont typeface="Arial"/>
              <a:buChar char="•"/>
            </a:pPr>
            <a:r>
              <a:rPr lang="en-US" sz="3699" b="1">
                <a:solidFill>
                  <a:srgbClr val="000000"/>
                </a:solidFill>
                <a:latin typeface="+mj-lt"/>
              </a:rPr>
              <a:t>Cuts</a:t>
            </a:r>
            <a:r>
              <a:rPr lang="en-US" sz="3699">
                <a:solidFill>
                  <a:srgbClr val="000000"/>
                </a:solidFill>
                <a:latin typeface="+mj-lt"/>
              </a:rPr>
              <a:t> up to 2 million metric tons of </a:t>
            </a:r>
            <a:r>
              <a:rPr lang="en-US" sz="3699" b="1">
                <a:solidFill>
                  <a:srgbClr val="000000"/>
                </a:solidFill>
                <a:latin typeface="+mj-lt"/>
              </a:rPr>
              <a:t>carbon emissions </a:t>
            </a:r>
            <a:r>
              <a:rPr lang="en-US" sz="3699">
                <a:solidFill>
                  <a:srgbClr val="000000"/>
                </a:solidFill>
                <a:latin typeface="+mj-lt"/>
              </a:rPr>
              <a:t>every year statewide</a:t>
            </a:r>
          </a:p>
          <a:p>
            <a:pPr algn="just">
              <a:lnSpc>
                <a:spcPts val="4439"/>
              </a:lnSpc>
            </a:pPr>
            <a:endParaRPr lang="en-US" sz="3699">
              <a:solidFill>
                <a:srgbClr val="000000"/>
              </a:solidFill>
              <a:latin typeface="+mj-lt"/>
            </a:endParaRPr>
          </a:p>
          <a:p>
            <a:pPr marL="798862" lvl="1" indent="-399431" algn="just">
              <a:lnSpc>
                <a:spcPts val="4439"/>
              </a:lnSpc>
              <a:buFont typeface="Arial"/>
              <a:buChar char="•"/>
            </a:pPr>
            <a:r>
              <a:rPr lang="en-US" sz="3699">
                <a:solidFill>
                  <a:srgbClr val="000000"/>
                </a:solidFill>
                <a:latin typeface="+mj-lt"/>
              </a:rPr>
              <a:t>Creates an estimated 220,000 new jobs, including 130,000 in construction and 90,000 permanent jobs statewide </a:t>
            </a:r>
          </a:p>
          <a:p>
            <a:pPr algn="just">
              <a:lnSpc>
                <a:spcPts val="4439"/>
              </a:lnSpc>
            </a:pPr>
            <a:endParaRPr lang="en-US" sz="3699">
              <a:solidFill>
                <a:srgbClr val="000000"/>
              </a:solidFill>
              <a:latin typeface="+mj-lt"/>
            </a:endParaRPr>
          </a:p>
          <a:p>
            <a:pPr marL="798862" lvl="1" indent="-399431" algn="just">
              <a:lnSpc>
                <a:spcPts val="4439"/>
              </a:lnSpc>
              <a:buFont typeface="Arial"/>
              <a:buChar char="•"/>
            </a:pPr>
            <a:r>
              <a:rPr lang="en-US" sz="3699">
                <a:solidFill>
                  <a:srgbClr val="000000"/>
                </a:solidFill>
                <a:latin typeface="+mj-lt"/>
              </a:rPr>
              <a:t>40% of the benefits from projects will flow to disadvantaged communities</a:t>
            </a:r>
          </a:p>
          <a:p>
            <a:pPr algn="just">
              <a:lnSpc>
                <a:spcPts val="4439"/>
              </a:lnSpc>
            </a:pPr>
            <a:endParaRPr lang="en-US" sz="3699">
              <a:solidFill>
                <a:srgbClr val="000000"/>
              </a:solidFill>
              <a:latin typeface="+mj-lt"/>
            </a:endParaRPr>
          </a:p>
          <a:p>
            <a:pPr>
              <a:lnSpc>
                <a:spcPts val="3760"/>
              </a:lnSpc>
            </a:pPr>
            <a:endParaRPr lang="en-US" sz="3699">
              <a:solidFill>
                <a:srgbClr val="000000"/>
              </a:solidFill>
              <a:latin typeface="+mj-lt"/>
            </a:endParaRPr>
          </a:p>
          <a:p>
            <a:pPr>
              <a:lnSpc>
                <a:spcPts val="1645"/>
              </a:lnSpc>
            </a:pPr>
            <a:endParaRPr lang="en-US" sz="3699">
              <a:solidFill>
                <a:srgbClr val="000000"/>
              </a:solidFill>
              <a:latin typeface="+mj-lt"/>
            </a:endParaRPr>
          </a:p>
        </p:txBody>
      </p:sp>
      <p:sp>
        <p:nvSpPr>
          <p:cNvPr id="3" name="AutoShape 3"/>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sp>
        <p:nvSpPr>
          <p:cNvPr id="4" name="TextBox 4"/>
          <p:cNvSpPr txBox="1"/>
          <p:nvPr/>
        </p:nvSpPr>
        <p:spPr>
          <a:xfrm>
            <a:off x="606365" y="10461200"/>
            <a:ext cx="22979191" cy="448071"/>
          </a:xfrm>
          <a:prstGeom prst="rect">
            <a:avLst/>
          </a:prstGeom>
        </p:spPr>
        <p:txBody>
          <a:bodyPr wrap="square" lIns="0" tIns="0" rIns="0" bIns="0" rtlCol="0" anchor="t">
            <a:spAutoFit/>
          </a:bodyPr>
          <a:lstStyle/>
          <a:p>
            <a:pPr marL="356841" lvl="1">
              <a:lnSpc>
                <a:spcPts val="3966"/>
              </a:lnSpc>
            </a:pPr>
            <a:r>
              <a:rPr lang="en-US" sz="2000">
                <a:solidFill>
                  <a:srgbClr val="000000"/>
                </a:solidFill>
                <a:latin typeface="Montserrat"/>
              </a:rPr>
              <a:t>SoCal Hydrogen Hub approved on 10.13.23: </a:t>
            </a:r>
            <a:r>
              <a:rPr lang="en-US" sz="2000" u="sng">
                <a:solidFill>
                  <a:srgbClr val="000000"/>
                </a:solidFill>
                <a:latin typeface="Montserrat"/>
                <a:hlinkClick r:id="rId2" tooltip="https://newsroom.socalgas.com/press-release/us-department-of-energy-makes-historic-award-for-a-regional-clean-hydrogen-hub-in"/>
              </a:rPr>
              <a:t>https://newsroom.socalgas.com/press-release/us-department-of-energy-makes-historic-award-for-a-regional-clean-hydrogen-hub-in</a:t>
            </a:r>
            <a:r>
              <a:rPr lang="en-US" sz="2000">
                <a:solidFill>
                  <a:srgbClr val="000000"/>
                </a:solidFill>
                <a:latin typeface="Montserrat"/>
              </a:rPr>
              <a:t>  </a:t>
            </a:r>
          </a:p>
        </p:txBody>
      </p:sp>
      <p:sp>
        <p:nvSpPr>
          <p:cNvPr id="5" name="TextBox 5"/>
          <p:cNvSpPr txBox="1"/>
          <p:nvPr/>
        </p:nvSpPr>
        <p:spPr>
          <a:xfrm>
            <a:off x="1092541" y="830947"/>
            <a:ext cx="8933202" cy="941091"/>
          </a:xfrm>
          <a:prstGeom prst="rect">
            <a:avLst/>
          </a:prstGeom>
        </p:spPr>
        <p:txBody>
          <a:bodyPr wrap="square" lIns="0" tIns="0" rIns="0" bIns="0" rtlCol="0" anchor="t">
            <a:spAutoFit/>
          </a:bodyPr>
          <a:lstStyle/>
          <a:p>
            <a:pPr>
              <a:lnSpc>
                <a:spcPts val="7551"/>
              </a:lnSpc>
              <a:spcBef>
                <a:spcPct val="0"/>
              </a:spcBef>
            </a:pPr>
            <a:r>
              <a:rPr lang="en-US" sz="6293">
                <a:solidFill>
                  <a:srgbClr val="000000"/>
                </a:solidFill>
              </a:rPr>
              <a:t>Energy - Hydrogen</a:t>
            </a:r>
            <a:r>
              <a:rPr lang="en-US" sz="6293">
                <a:solidFill>
                  <a:srgbClr val="000000"/>
                </a:solidFill>
                <a:latin typeface="Montserrat Bold"/>
              </a:rPr>
              <a:t>​</a:t>
            </a:r>
          </a:p>
        </p:txBody>
      </p:sp>
      <p:sp>
        <p:nvSpPr>
          <p:cNvPr id="6" name="TextBox 6"/>
          <p:cNvSpPr txBox="1"/>
          <p:nvPr/>
        </p:nvSpPr>
        <p:spPr>
          <a:xfrm>
            <a:off x="18525933" y="57295"/>
            <a:ext cx="5615641" cy="738151"/>
          </a:xfrm>
          <a:prstGeom prst="rect">
            <a:avLst/>
          </a:prstGeom>
        </p:spPr>
        <p:txBody>
          <a:bodyPr lIns="0" tIns="0" rIns="0" bIns="0" rtlCol="0" anchor="t">
            <a:spAutoFit/>
          </a:bodyPr>
          <a:lstStyle/>
          <a:p>
            <a:pPr algn="ctr">
              <a:lnSpc>
                <a:spcPts val="6344"/>
              </a:lnSpc>
            </a:pPr>
            <a:r>
              <a:rPr lang="en-US" sz="4531">
                <a:solidFill>
                  <a:srgbClr val="0CC0DF"/>
                </a:solidFill>
                <a:latin typeface="Canva Sans 2 Bold"/>
              </a:rPr>
              <a:t>Slide being updated</a:t>
            </a:r>
          </a:p>
        </p:txBody>
      </p:sp>
      <p:graphicFrame>
        <p:nvGraphicFramePr>
          <p:cNvPr id="7" name="Object 6">
            <a:extLst>
              <a:ext uri="{FF2B5EF4-FFF2-40B4-BE49-F238E27FC236}">
                <a16:creationId xmlns:a16="http://schemas.microsoft.com/office/drawing/2014/main" id="{15AD2AFF-6B5B-06B9-AD2C-89F3F8C24A3F}"/>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7" name="Object 6">
                        <a:extLst>
                          <a:ext uri="{FF2B5EF4-FFF2-40B4-BE49-F238E27FC236}">
                            <a16:creationId xmlns:a16="http://schemas.microsoft.com/office/drawing/2014/main" id="{15AD2AFF-6B5B-06B9-AD2C-89F3F8C24A3F}"/>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8" name="Slide Number Placeholder 3">
            <a:extLst>
              <a:ext uri="{FF2B5EF4-FFF2-40B4-BE49-F238E27FC236}">
                <a16:creationId xmlns:a16="http://schemas.microsoft.com/office/drawing/2014/main" id="{E4D3A819-A863-FC6E-4C63-4AA307D7EC97}"/>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49</a:t>
            </a:fld>
            <a:endParaRPr lang="en-US"/>
          </a:p>
        </p:txBody>
      </p:sp>
    </p:spTree>
    <p:extLst>
      <p:ext uri="{BB962C8B-B14F-4D97-AF65-F5344CB8AC3E}">
        <p14:creationId xmlns:p14="http://schemas.microsoft.com/office/powerpoint/2010/main" val="33460007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C071-9DB2-489C-0DFB-5F09CE6E89CC}"/>
              </a:ext>
            </a:extLst>
          </p:cNvPr>
          <p:cNvSpPr>
            <a:spLocks noGrp="1"/>
          </p:cNvSpPr>
          <p:nvPr>
            <p:ph type="body" sz="quarter" idx="61"/>
          </p:nvPr>
        </p:nvSpPr>
        <p:spPr/>
        <p:txBody>
          <a:bodyPr/>
          <a:lstStyle/>
          <a:p>
            <a:r>
              <a:rPr lang="en-US">
                <a:latin typeface="+mn-lt"/>
              </a:rPr>
              <a:t>Audience Introductions</a:t>
            </a:r>
          </a:p>
        </p:txBody>
      </p:sp>
      <p:sp>
        <p:nvSpPr>
          <p:cNvPr id="4" name="Text Placeholder 3">
            <a:extLst>
              <a:ext uri="{FF2B5EF4-FFF2-40B4-BE49-F238E27FC236}">
                <a16:creationId xmlns:a16="http://schemas.microsoft.com/office/drawing/2014/main" id="{5DFE87D6-1DE1-1261-F207-911330EB97C3}"/>
              </a:ext>
            </a:extLst>
          </p:cNvPr>
          <p:cNvSpPr>
            <a:spLocks noGrp="1"/>
          </p:cNvSpPr>
          <p:nvPr>
            <p:ph type="body" sz="quarter" idx="62"/>
          </p:nvPr>
        </p:nvSpPr>
        <p:spPr>
          <a:xfrm>
            <a:off x="1371600" y="3188874"/>
            <a:ext cx="20258955" cy="8713694"/>
          </a:xfrm>
        </p:spPr>
        <p:txBody>
          <a:bodyPr>
            <a:normAutofit/>
          </a:bodyPr>
          <a:lstStyle/>
          <a:p>
            <a:endParaRPr lang="en-US"/>
          </a:p>
          <a:p>
            <a:r>
              <a:rPr lang="en-US"/>
              <a:t>Who are you?</a:t>
            </a:r>
          </a:p>
          <a:p>
            <a:pPr lvl="1"/>
            <a:r>
              <a:rPr lang="en-US"/>
              <a:t>Name</a:t>
            </a:r>
          </a:p>
          <a:p>
            <a:pPr lvl="1"/>
            <a:r>
              <a:rPr lang="en-US"/>
              <a:t>Organization/School</a:t>
            </a:r>
          </a:p>
          <a:p>
            <a:pPr lvl="1"/>
            <a:r>
              <a:rPr lang="en-US"/>
              <a:t>Role/Area of Interest</a:t>
            </a:r>
          </a:p>
        </p:txBody>
      </p:sp>
      <p:sp>
        <p:nvSpPr>
          <p:cNvPr id="5" name="Slide Number Placeholder 4">
            <a:extLst>
              <a:ext uri="{FF2B5EF4-FFF2-40B4-BE49-F238E27FC236}">
                <a16:creationId xmlns:a16="http://schemas.microsoft.com/office/drawing/2014/main" id="{C865E0D6-52F1-7028-AED7-32B5121D1C36}"/>
              </a:ext>
            </a:extLst>
          </p:cNvPr>
          <p:cNvSpPr>
            <a:spLocks noGrp="1"/>
          </p:cNvSpPr>
          <p:nvPr>
            <p:ph type="sldNum" sz="quarter" idx="4"/>
          </p:nvPr>
        </p:nvSpPr>
        <p:spPr/>
        <p:txBody>
          <a:bodyPr/>
          <a:lstStyle/>
          <a:p>
            <a:fld id="{DB8F626C-CEBF-614D-89D9-D0BEA80BC35B}" type="slidenum">
              <a:rPr lang="en-US" smtClean="0"/>
              <a:pPr/>
              <a:t>5</a:t>
            </a:fld>
            <a:endParaRPr lang="en-US"/>
          </a:p>
        </p:txBody>
      </p:sp>
    </p:spTree>
    <p:extLst>
      <p:ext uri="{BB962C8B-B14F-4D97-AF65-F5344CB8AC3E}">
        <p14:creationId xmlns:p14="http://schemas.microsoft.com/office/powerpoint/2010/main" val="172705231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92541" y="830947"/>
            <a:ext cx="17618728" cy="941091"/>
          </a:xfrm>
          <a:prstGeom prst="rect">
            <a:avLst/>
          </a:prstGeom>
        </p:spPr>
        <p:txBody>
          <a:bodyPr lIns="0" tIns="0" rIns="0" bIns="0" rtlCol="0" anchor="t">
            <a:spAutoFit/>
          </a:bodyPr>
          <a:lstStyle/>
          <a:p>
            <a:pPr>
              <a:lnSpc>
                <a:spcPts val="7551"/>
              </a:lnSpc>
              <a:spcBef>
                <a:spcPct val="0"/>
              </a:spcBef>
            </a:pPr>
            <a:r>
              <a:rPr lang="en-US" sz="6293">
                <a:solidFill>
                  <a:srgbClr val="000000"/>
                </a:solidFill>
              </a:rPr>
              <a:t>Energy Resiliency</a:t>
            </a:r>
            <a:r>
              <a:rPr lang="en-US" sz="6293">
                <a:solidFill>
                  <a:srgbClr val="000000"/>
                </a:solidFill>
                <a:latin typeface="Montserrat Bold"/>
              </a:rPr>
              <a:t>​</a:t>
            </a:r>
          </a:p>
        </p:txBody>
      </p:sp>
      <p:sp>
        <p:nvSpPr>
          <p:cNvPr id="4" name="TextBox 4"/>
          <p:cNvSpPr txBox="1"/>
          <p:nvPr/>
        </p:nvSpPr>
        <p:spPr>
          <a:xfrm>
            <a:off x="1172054" y="3277829"/>
            <a:ext cx="9333606" cy="7309693"/>
          </a:xfrm>
          <a:prstGeom prst="rect">
            <a:avLst/>
          </a:prstGeom>
        </p:spPr>
        <p:txBody>
          <a:bodyPr wrap="square" lIns="0" tIns="0" rIns="0" bIns="0" rtlCol="0" anchor="t">
            <a:spAutoFit/>
          </a:bodyPr>
          <a:lstStyle/>
          <a:p>
            <a:pPr marL="690705" lvl="1" indent="-345352">
              <a:lnSpc>
                <a:spcPts val="3838"/>
              </a:lnSpc>
              <a:buFont typeface="Arial"/>
              <a:buChar char="•"/>
            </a:pPr>
            <a:r>
              <a:rPr lang="en-US" sz="3198">
                <a:solidFill>
                  <a:srgbClr val="000000"/>
                </a:solidFill>
                <a:latin typeface="+mj-lt"/>
              </a:rPr>
              <a:t>Distributed energy resources (DERs), such as </a:t>
            </a:r>
            <a:r>
              <a:rPr lang="en-US" sz="3198" b="1">
                <a:solidFill>
                  <a:srgbClr val="000000"/>
                </a:solidFill>
                <a:latin typeface="+mj-lt"/>
              </a:rPr>
              <a:t>small-scale generation </a:t>
            </a:r>
            <a:r>
              <a:rPr lang="en-US" sz="3198">
                <a:solidFill>
                  <a:srgbClr val="000000"/>
                </a:solidFill>
                <a:latin typeface="+mj-lt"/>
              </a:rPr>
              <a:t>and storage facilities (</a:t>
            </a:r>
            <a:r>
              <a:rPr lang="en-US" sz="3198" b="1">
                <a:solidFill>
                  <a:srgbClr val="000000"/>
                </a:solidFill>
                <a:latin typeface="+mj-lt"/>
              </a:rPr>
              <a:t>battery storage</a:t>
            </a:r>
            <a:r>
              <a:rPr lang="en-US" sz="3198">
                <a:solidFill>
                  <a:srgbClr val="000000"/>
                </a:solidFill>
                <a:latin typeface="+mj-lt"/>
              </a:rPr>
              <a:t>) pivotal to energy resilience</a:t>
            </a:r>
          </a:p>
          <a:p>
            <a:pPr>
              <a:lnSpc>
                <a:spcPts val="3838"/>
              </a:lnSpc>
            </a:pPr>
            <a:endParaRPr lang="en-US" sz="3198">
              <a:solidFill>
                <a:srgbClr val="000000"/>
              </a:solidFill>
              <a:latin typeface="+mj-lt"/>
            </a:endParaRPr>
          </a:p>
          <a:p>
            <a:pPr>
              <a:lnSpc>
                <a:spcPts val="3838"/>
              </a:lnSpc>
            </a:pPr>
            <a:endParaRPr lang="en-US" sz="3198">
              <a:solidFill>
                <a:srgbClr val="000000"/>
              </a:solidFill>
              <a:latin typeface="+mj-lt"/>
            </a:endParaRPr>
          </a:p>
          <a:p>
            <a:pPr marL="690705" lvl="1" indent="-345352">
              <a:lnSpc>
                <a:spcPts val="3838"/>
              </a:lnSpc>
              <a:buFont typeface="Arial"/>
              <a:buChar char="•"/>
            </a:pPr>
            <a:r>
              <a:rPr lang="en-US" sz="3198" b="1">
                <a:solidFill>
                  <a:srgbClr val="000000"/>
                </a:solidFill>
                <a:latin typeface="+mj-lt"/>
              </a:rPr>
              <a:t>DERs </a:t>
            </a:r>
            <a:r>
              <a:rPr lang="en-US" sz="3198">
                <a:solidFill>
                  <a:srgbClr val="000000"/>
                </a:solidFill>
                <a:latin typeface="+mj-lt"/>
              </a:rPr>
              <a:t>reduce reliance on centralized grids, are crucial in </a:t>
            </a:r>
            <a:r>
              <a:rPr lang="en-US" sz="3198" b="1">
                <a:solidFill>
                  <a:srgbClr val="000000"/>
                </a:solidFill>
                <a:latin typeface="+mj-lt"/>
              </a:rPr>
              <a:t>managing peak load </a:t>
            </a:r>
            <a:r>
              <a:rPr lang="en-US" sz="3198">
                <a:solidFill>
                  <a:srgbClr val="000000"/>
                </a:solidFill>
                <a:latin typeface="+mj-lt"/>
              </a:rPr>
              <a:t>demands,  and enhance overall </a:t>
            </a:r>
            <a:r>
              <a:rPr lang="en-US" sz="3198" b="1">
                <a:solidFill>
                  <a:srgbClr val="000000"/>
                </a:solidFill>
                <a:latin typeface="+mj-lt"/>
              </a:rPr>
              <a:t>grid efficiency </a:t>
            </a:r>
          </a:p>
          <a:p>
            <a:pPr>
              <a:lnSpc>
                <a:spcPts val="3838"/>
              </a:lnSpc>
            </a:pPr>
            <a:endParaRPr lang="en-US" sz="3198">
              <a:solidFill>
                <a:srgbClr val="000000"/>
              </a:solidFill>
              <a:latin typeface="+mj-lt"/>
            </a:endParaRPr>
          </a:p>
          <a:p>
            <a:pPr>
              <a:lnSpc>
                <a:spcPts val="3838"/>
              </a:lnSpc>
            </a:pPr>
            <a:endParaRPr lang="en-US" sz="3198">
              <a:solidFill>
                <a:srgbClr val="000000"/>
              </a:solidFill>
              <a:latin typeface="+mj-lt"/>
            </a:endParaRPr>
          </a:p>
          <a:p>
            <a:pPr marL="690705" lvl="1" indent="-345352">
              <a:lnSpc>
                <a:spcPts val="3838"/>
              </a:lnSpc>
              <a:buFont typeface="Arial"/>
              <a:buChar char="•"/>
            </a:pPr>
            <a:r>
              <a:rPr lang="en-US" sz="3198">
                <a:solidFill>
                  <a:srgbClr val="000000"/>
                </a:solidFill>
                <a:latin typeface="+mj-lt"/>
              </a:rPr>
              <a:t>Transformation of the </a:t>
            </a:r>
            <a:r>
              <a:rPr lang="en-US" sz="3198" b="1">
                <a:solidFill>
                  <a:srgbClr val="000000"/>
                </a:solidFill>
                <a:latin typeface="+mj-lt"/>
              </a:rPr>
              <a:t>Inland Empire Energy Center </a:t>
            </a:r>
            <a:r>
              <a:rPr lang="en-US" sz="3198">
                <a:solidFill>
                  <a:srgbClr val="000000"/>
                </a:solidFill>
                <a:latin typeface="+mj-lt"/>
              </a:rPr>
              <a:t>into a large-scale energy storage facility and the </a:t>
            </a:r>
            <a:r>
              <a:rPr lang="en-US" sz="3198" b="1">
                <a:solidFill>
                  <a:srgbClr val="000000"/>
                </a:solidFill>
                <a:latin typeface="+mj-lt"/>
              </a:rPr>
              <a:t>Crimson Energy Project</a:t>
            </a:r>
            <a:r>
              <a:rPr lang="en-US" sz="3198">
                <a:solidFill>
                  <a:srgbClr val="000000"/>
                </a:solidFill>
                <a:latin typeface="+mj-lt"/>
              </a:rPr>
              <a:t>, a 350-megawatt battery storage system set to enhance regional energy reliability.</a:t>
            </a:r>
          </a:p>
        </p:txBody>
      </p:sp>
      <p:sp>
        <p:nvSpPr>
          <p:cNvPr id="5" name="AutoShape 5"/>
          <p:cNvSpPr/>
          <p:nvPr/>
        </p:nvSpPr>
        <p:spPr>
          <a:xfrm flipV="1">
            <a:off x="914167" y="2123072"/>
            <a:ext cx="2143419" cy="0"/>
          </a:xfrm>
          <a:prstGeom prst="line">
            <a:avLst/>
          </a:prstGeom>
          <a:ln w="38100" cap="flat">
            <a:solidFill>
              <a:srgbClr val="3064BE"/>
            </a:solidFill>
            <a:prstDash val="solid"/>
            <a:headEnd type="none" w="sm" len="sm"/>
            <a:tailEnd type="none" w="sm" len="sm"/>
          </a:ln>
        </p:spPr>
        <p:txBody>
          <a:bodyPr/>
          <a:lstStyle/>
          <a:p>
            <a:endParaRPr lang="en-US" sz="4799"/>
          </a:p>
        </p:txBody>
      </p:sp>
      <p:sp>
        <p:nvSpPr>
          <p:cNvPr id="6" name="AutoShape 6"/>
          <p:cNvSpPr/>
          <p:nvPr/>
        </p:nvSpPr>
        <p:spPr>
          <a:xfrm flipV="1">
            <a:off x="914167" y="2123072"/>
            <a:ext cx="2143419" cy="0"/>
          </a:xfrm>
          <a:prstGeom prst="line">
            <a:avLst/>
          </a:prstGeom>
          <a:ln w="95250" cap="flat">
            <a:solidFill>
              <a:srgbClr val="0695E5"/>
            </a:solidFill>
            <a:prstDash val="solid"/>
            <a:headEnd type="none" w="sm" len="sm"/>
            <a:tailEnd type="none" w="sm" len="sm"/>
          </a:ln>
        </p:spPr>
        <p:txBody>
          <a:bodyPr/>
          <a:lstStyle/>
          <a:p>
            <a:endParaRPr lang="en-US" sz="4799"/>
          </a:p>
        </p:txBody>
      </p:sp>
      <p:pic>
        <p:nvPicPr>
          <p:cNvPr id="9" name="Picture 8">
            <a:extLst>
              <a:ext uri="{FF2B5EF4-FFF2-40B4-BE49-F238E27FC236}">
                <a16:creationId xmlns:a16="http://schemas.microsoft.com/office/drawing/2014/main" id="{E671BAC1-9754-43AC-92A4-BEC176CC5D23}"/>
              </a:ext>
            </a:extLst>
          </p:cNvPr>
          <p:cNvPicPr>
            <a:picLocks noChangeAspect="1"/>
          </p:cNvPicPr>
          <p:nvPr/>
        </p:nvPicPr>
        <p:blipFill>
          <a:blip r:embed="rId2"/>
          <a:stretch>
            <a:fillRect/>
          </a:stretch>
        </p:blipFill>
        <p:spPr>
          <a:xfrm>
            <a:off x="10910421" y="972633"/>
            <a:ext cx="12855110" cy="11294813"/>
          </a:xfrm>
          <a:prstGeom prst="rect">
            <a:avLst/>
          </a:prstGeom>
        </p:spPr>
      </p:pic>
      <p:graphicFrame>
        <p:nvGraphicFramePr>
          <p:cNvPr id="10" name="Object 9">
            <a:extLst>
              <a:ext uri="{FF2B5EF4-FFF2-40B4-BE49-F238E27FC236}">
                <a16:creationId xmlns:a16="http://schemas.microsoft.com/office/drawing/2014/main" id="{22F52C72-BC46-7366-E925-D3D33E751CCE}"/>
              </a:ext>
            </a:extLst>
          </p:cNvPr>
          <p:cNvGraphicFramePr>
            <a:graphicFrameLocks noChangeAspect="1"/>
          </p:cNvGraphicFramePr>
          <p:nvPr/>
        </p:nvGraphicFramePr>
        <p:xfrm>
          <a:off x="3669057" y="11846452"/>
          <a:ext cx="1598682" cy="1638958"/>
        </p:xfrm>
        <a:graphic>
          <a:graphicData uri="http://schemas.openxmlformats.org/presentationml/2006/ole">
            <mc:AlternateContent xmlns:mc="http://schemas.openxmlformats.org/markup-compatibility/2006">
              <mc:Choice xmlns:v="urn:schemas-microsoft-com:vml" Requires="v">
                <p:oleObj name="Acrobat Document" r:id="rId3" imgW="6552904" imgH="6718081" progId="Acrobat.Document.2020">
                  <p:embed/>
                </p:oleObj>
              </mc:Choice>
              <mc:Fallback>
                <p:oleObj name="Acrobat Document" r:id="rId3" imgW="6552904" imgH="6718081" progId="Acrobat.Document.2020">
                  <p:embed/>
                  <p:pic>
                    <p:nvPicPr>
                      <p:cNvPr id="10" name="Object 9">
                        <a:extLst>
                          <a:ext uri="{FF2B5EF4-FFF2-40B4-BE49-F238E27FC236}">
                            <a16:creationId xmlns:a16="http://schemas.microsoft.com/office/drawing/2014/main" id="{22F52C72-BC46-7366-E925-D3D33E751CCE}"/>
                          </a:ext>
                        </a:extLst>
                      </p:cNvPr>
                      <p:cNvPicPr/>
                      <p:nvPr/>
                    </p:nvPicPr>
                    <p:blipFill>
                      <a:blip r:embed="rId4"/>
                      <a:stretch>
                        <a:fillRect/>
                      </a:stretch>
                    </p:blipFill>
                    <p:spPr>
                      <a:xfrm>
                        <a:off x="3669057" y="11846452"/>
                        <a:ext cx="1598682" cy="1638958"/>
                      </a:xfrm>
                      <a:prstGeom prst="rect">
                        <a:avLst/>
                      </a:prstGeom>
                    </p:spPr>
                  </p:pic>
                </p:oleObj>
              </mc:Fallback>
            </mc:AlternateContent>
          </a:graphicData>
        </a:graphic>
      </p:graphicFrame>
      <p:sp>
        <p:nvSpPr>
          <p:cNvPr id="11" name="Slide Number Placeholder 3">
            <a:extLst>
              <a:ext uri="{FF2B5EF4-FFF2-40B4-BE49-F238E27FC236}">
                <a16:creationId xmlns:a16="http://schemas.microsoft.com/office/drawing/2014/main" id="{7211F2FE-6D4C-260C-05BB-0D2B739C31C9}"/>
              </a:ext>
            </a:extLst>
          </p:cNvPr>
          <p:cNvSpPr>
            <a:spLocks noGrp="1"/>
          </p:cNvSpPr>
          <p:nvPr>
            <p:ph type="sldNum" sz="quarter" idx="4"/>
          </p:nvPr>
        </p:nvSpPr>
        <p:spPr>
          <a:xfrm>
            <a:off x="22901124" y="12346489"/>
            <a:ext cx="822961" cy="730250"/>
          </a:xfrm>
        </p:spPr>
        <p:txBody>
          <a:bodyPr/>
          <a:lstStyle/>
          <a:p>
            <a:fld id="{DB8F626C-CEBF-614D-89D9-D0BEA80BC35B}" type="slidenum">
              <a:rPr lang="en-US" smtClean="0"/>
              <a:pPr/>
              <a:t>50</a:t>
            </a:fld>
            <a:endParaRPr lang="en-US"/>
          </a:p>
        </p:txBody>
      </p:sp>
    </p:spTree>
    <p:extLst>
      <p:ext uri="{BB962C8B-B14F-4D97-AF65-F5344CB8AC3E}">
        <p14:creationId xmlns:p14="http://schemas.microsoft.com/office/powerpoint/2010/main" val="309748692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3D116048-2F1A-0241-BA8F-2F2E11909E85}"/>
              </a:ext>
            </a:extLst>
          </p:cNvPr>
          <p:cNvSpPr>
            <a:spLocks noGrp="1"/>
          </p:cNvSpPr>
          <p:nvPr>
            <p:ph type="body" sz="quarter" idx="61"/>
          </p:nvPr>
        </p:nvSpPr>
        <p:spPr/>
        <p:txBody>
          <a:bodyPr/>
          <a:lstStyle/>
          <a:p>
            <a:r>
              <a:rPr lang="en-US">
                <a:latin typeface="+mn-lt"/>
              </a:rPr>
              <a:t>About CSE</a:t>
            </a:r>
          </a:p>
        </p:txBody>
      </p:sp>
      <p:sp>
        <p:nvSpPr>
          <p:cNvPr id="4" name="Slide Number Placeholder 3">
            <a:extLst>
              <a:ext uri="{FF2B5EF4-FFF2-40B4-BE49-F238E27FC236}">
                <a16:creationId xmlns:a16="http://schemas.microsoft.com/office/drawing/2014/main" id="{F6BE4923-3927-6B47-B9E2-6BEA51B1EEDA}"/>
              </a:ext>
            </a:extLst>
          </p:cNvPr>
          <p:cNvSpPr>
            <a:spLocks noGrp="1"/>
          </p:cNvSpPr>
          <p:nvPr>
            <p:ph type="sldNum" sz="quarter" idx="4"/>
          </p:nvPr>
        </p:nvSpPr>
        <p:spPr>
          <a:prstGeom prst="rect">
            <a:avLst/>
          </a:prstGeom>
        </p:spPr>
        <p:txBody>
          <a:bodyPr/>
          <a:lstStyle/>
          <a:p>
            <a:fld id="{DB8F626C-CEBF-614D-89D9-D0BEA80BC35B}" type="slidenum">
              <a:rPr lang="en-US" smtClean="0"/>
              <a:pPr/>
              <a:t>6</a:t>
            </a:fld>
            <a:endParaRPr lang="en-US"/>
          </a:p>
        </p:txBody>
      </p:sp>
      <p:sp>
        <p:nvSpPr>
          <p:cNvPr id="2" name="TextBox 1">
            <a:extLst>
              <a:ext uri="{FF2B5EF4-FFF2-40B4-BE49-F238E27FC236}">
                <a16:creationId xmlns:a16="http://schemas.microsoft.com/office/drawing/2014/main" id="{5599013F-8907-41BC-A306-5EC2DFE7D5A7}"/>
              </a:ext>
            </a:extLst>
          </p:cNvPr>
          <p:cNvSpPr txBox="1"/>
          <p:nvPr/>
        </p:nvSpPr>
        <p:spPr>
          <a:xfrm>
            <a:off x="2494428" y="3906323"/>
            <a:ext cx="19388794" cy="7478970"/>
          </a:xfrm>
          <a:prstGeom prst="rect">
            <a:avLst/>
          </a:prstGeom>
          <a:noFill/>
        </p:spPr>
        <p:txBody>
          <a:bodyPr wrap="square" rtlCol="0">
            <a:spAutoFit/>
          </a:bodyPr>
          <a:lstStyle/>
          <a:p>
            <a:pPr marL="0" marR="0">
              <a:spcBef>
                <a:spcPts val="0"/>
              </a:spcBef>
              <a:spcAft>
                <a:spcPts val="0"/>
              </a:spcAft>
            </a:pPr>
            <a:r>
              <a:rPr lang="en-US" sz="4000">
                <a:effectLst/>
                <a:latin typeface="Calibri" panose="020F0502020204030204" pitchFamily="34" charset="0"/>
                <a:ea typeface="Calibri" panose="020F0502020204030204" pitchFamily="34" charset="0"/>
                <a:cs typeface="Times New Roman" panose="02020603050405020304" pitchFamily="18" charset="0"/>
              </a:rPr>
              <a:t>Center for Sustainable Energy® (CSE) is a national nonprofit that accelerates adoption of clean transportation and distributed energy through effective and equitable program design and administration. Governments, utilities and the private sector trust CSE for its data-driven and software-enabled approach, deep domain expertise and customer-focused team. CSE’s fee-for-service business model </a:t>
            </a:r>
            <a:r>
              <a:rPr lang="en-US" sz="4000">
                <a:effectLst/>
                <a:latin typeface="Calibri" panose="020F0502020204030204" pitchFamily="34" charset="0"/>
                <a:ea typeface="Calibri" panose="020F0502020204030204" pitchFamily="34" charset="0"/>
              </a:rPr>
              <a:t>frees it from the influence of shareholders, members and donors, and ensures its independence. </a:t>
            </a:r>
          </a:p>
          <a:p>
            <a:pPr marL="0" marR="0">
              <a:spcBef>
                <a:spcPts val="0"/>
              </a:spcBef>
              <a:spcAft>
                <a:spcPts val="0"/>
              </a:spcAft>
            </a:pPr>
            <a:endParaRPr lang="en-US" sz="40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4000">
              <a:latin typeface="Calibri" panose="020F0502020204030204" pitchFamily="34" charset="0"/>
              <a:ea typeface="Calibri" panose="020F0502020204030204" pitchFamily="34" charset="0"/>
            </a:endParaRPr>
          </a:p>
          <a:p>
            <a:r>
              <a:rPr lang="en-US" sz="400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Our vision is a future with sustainable, equitable and resilient transportation, buildings and communities.</a:t>
            </a:r>
          </a:p>
          <a:p>
            <a:endParaRPr lang="en-US" sz="400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r>
              <a:rPr lang="en-US" sz="400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We have one mission – </a:t>
            </a:r>
            <a:r>
              <a:rPr lang="en-US" sz="4000">
                <a:solidFill>
                  <a:schemeClr val="bg2">
                    <a:lumMod val="25000"/>
                  </a:schemeClr>
                </a:solidFill>
                <a:latin typeface="Calibri" panose="020F0502020204030204" pitchFamily="34" charset="0"/>
                <a:ea typeface="Calibri" panose="020F0502020204030204" pitchFamily="34" charset="0"/>
              </a:rPr>
              <a:t>Decarbonize.®</a:t>
            </a:r>
            <a:endParaRPr lang="en-US" sz="7198">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6305019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01942-FDC7-6835-4772-9B9A72899B00}"/>
              </a:ext>
            </a:extLst>
          </p:cNvPr>
          <p:cNvSpPr>
            <a:spLocks noGrp="1"/>
          </p:cNvSpPr>
          <p:nvPr>
            <p:ph type="body" sz="quarter" idx="62"/>
          </p:nvPr>
        </p:nvSpPr>
        <p:spPr>
          <a:xfrm>
            <a:off x="2244725" y="2882348"/>
            <a:ext cx="19888199" cy="8965096"/>
          </a:xfrm>
        </p:spPr>
        <p:txBody>
          <a:bodyPr>
            <a:normAutofit/>
          </a:bodyPr>
          <a:lstStyle/>
          <a:p>
            <a:pPr marL="456565" marR="0" lvl="0" indent="-456565">
              <a:spcBef>
                <a:spcPts val="0"/>
              </a:spcBef>
              <a:spcAft>
                <a:spcPts val="0"/>
              </a:spcAft>
            </a:pPr>
            <a:r>
              <a:rPr lang="en-US" sz="4000" dirty="0">
                <a:effectLst/>
                <a:latin typeface="Calibri"/>
                <a:ea typeface="Calibri"/>
                <a:cs typeface="Calibri"/>
              </a:rPr>
              <a:t>CSE engages people in hard-to-reach, disadvantaged, low-income, and other vulnerable communities to </a:t>
            </a:r>
            <a:r>
              <a:rPr lang="en-US" sz="4000" dirty="0">
                <a:latin typeface="Calibri"/>
                <a:ea typeface="Calibri"/>
                <a:cs typeface="Calibri"/>
              </a:rPr>
              <a:t>share</a:t>
            </a:r>
            <a:r>
              <a:rPr lang="en-US" sz="4000" dirty="0">
                <a:effectLst/>
                <a:latin typeface="Calibri"/>
                <a:ea typeface="Calibri"/>
                <a:cs typeface="Calibri"/>
              </a:rPr>
              <a:t> community-identified solutions that improve public health and address transportation and energy equity</a:t>
            </a:r>
            <a:endParaRPr lang="en-US" dirty="0">
              <a:latin typeface="Calibri"/>
              <a:ea typeface="Calibri"/>
              <a:cs typeface="Calibri"/>
            </a:endParaRPr>
          </a:p>
          <a:p>
            <a:pPr marL="456565" indent="-456565">
              <a:spcBef>
                <a:spcPts val="0"/>
              </a:spcBef>
              <a:buFont typeface="Arial" panose="020B0604020202020204" pitchFamily="34" charset="0"/>
              <a:buChar char="•"/>
            </a:pPr>
            <a:endParaRPr lang="en-US" sz="4000" dirty="0">
              <a:latin typeface="Calibri"/>
              <a:ea typeface="Calibri"/>
              <a:cs typeface="Calibri"/>
            </a:endParaRPr>
          </a:p>
          <a:p>
            <a:pPr marL="742950" lvl="1" indent="-285750">
              <a:lnSpc>
                <a:spcPct val="107000"/>
              </a:lnSpc>
              <a:spcBef>
                <a:spcPts val="0"/>
              </a:spcBef>
              <a:buFont typeface="Arial" panose="02070309020205020404" pitchFamily="49" charset="0"/>
              <a:buChar char="•"/>
            </a:pPr>
            <a:r>
              <a:rPr lang="en-US" sz="2800" b="1" dirty="0">
                <a:latin typeface="Calibri"/>
                <a:ea typeface="Calibri"/>
                <a:cs typeface="Calibri"/>
              </a:rPr>
              <a:t>Partner with community-based organizations (CBOs)</a:t>
            </a:r>
            <a:r>
              <a:rPr lang="en-US" sz="2800" dirty="0">
                <a:latin typeface="Calibri"/>
                <a:ea typeface="Calibri"/>
                <a:cs typeface="Calibri"/>
              </a:rPr>
              <a:t> to ensure we gather important insights for new program designs, administration, outreach and assessment when possible</a:t>
            </a:r>
          </a:p>
          <a:p>
            <a:pPr marL="742950" lvl="1" indent="-285750">
              <a:lnSpc>
                <a:spcPct val="107000"/>
              </a:lnSpc>
              <a:spcBef>
                <a:spcPts val="0"/>
              </a:spcBef>
              <a:buFont typeface="Arial" panose="02070309020205020404" pitchFamily="49" charset="0"/>
              <a:buChar char="•"/>
            </a:pPr>
            <a:r>
              <a:rPr lang="en-US" sz="2800" dirty="0">
                <a:latin typeface="Calibri"/>
                <a:ea typeface="Calibri"/>
                <a:cs typeface="Calibri"/>
              </a:rPr>
              <a:t>We have partnered with and </a:t>
            </a:r>
            <a:r>
              <a:rPr lang="en-US" sz="2800" b="1" dirty="0">
                <a:latin typeface="Calibri"/>
                <a:ea typeface="Calibri"/>
                <a:cs typeface="Calibri"/>
              </a:rPr>
              <a:t>funded over 100 CBOs on our Equity outreach projects</a:t>
            </a:r>
            <a:r>
              <a:rPr lang="en-US" sz="2800" dirty="0">
                <a:latin typeface="Calibri"/>
                <a:ea typeface="Calibri"/>
                <a:cs typeface="Calibri"/>
              </a:rPr>
              <a:t> to ensure we have a complete understanding of each community we serve</a:t>
            </a:r>
          </a:p>
          <a:p>
            <a:pPr marL="742950" lvl="1" indent="-285750">
              <a:lnSpc>
                <a:spcPct val="107000"/>
              </a:lnSpc>
              <a:spcBef>
                <a:spcPts val="0"/>
              </a:spcBef>
              <a:buFont typeface="Arial" panose="02070309020205020404" pitchFamily="49" charset="0"/>
              <a:buChar char="•"/>
            </a:pPr>
            <a:r>
              <a:rPr lang="en-US" sz="2800" dirty="0">
                <a:latin typeface="Calibri"/>
                <a:ea typeface="Calibri"/>
                <a:cs typeface="Calibri"/>
              </a:rPr>
              <a:t>We design outreach messaging and material in </a:t>
            </a:r>
            <a:r>
              <a:rPr lang="en-US" sz="2800" b="1" dirty="0">
                <a:latin typeface="Calibri"/>
                <a:ea typeface="Calibri"/>
                <a:cs typeface="Calibri"/>
              </a:rPr>
              <a:t>multiple languages with cultural sensitivity</a:t>
            </a:r>
          </a:p>
          <a:p>
            <a:pPr marL="742950" lvl="1" indent="-285750">
              <a:lnSpc>
                <a:spcPct val="107000"/>
              </a:lnSpc>
              <a:spcBef>
                <a:spcPts val="0"/>
              </a:spcBef>
              <a:buFont typeface="Arial" panose="02070309020205020404" pitchFamily="49" charset="0"/>
              <a:buChar char="•"/>
            </a:pPr>
            <a:r>
              <a:rPr lang="en-US" sz="2800" dirty="0">
                <a:latin typeface="Calibri"/>
                <a:ea typeface="Calibri"/>
                <a:cs typeface="Calibri"/>
              </a:rPr>
              <a:t>CSE Equity</a:t>
            </a:r>
            <a:r>
              <a:rPr lang="en-US" sz="2800" dirty="0">
                <a:effectLst/>
                <a:latin typeface="Calibri"/>
                <a:ea typeface="Calibri"/>
                <a:cs typeface="Calibri"/>
              </a:rPr>
              <a:t> outreach specialists and </a:t>
            </a:r>
            <a:r>
              <a:rPr lang="en-US" sz="2800" dirty="0">
                <a:effectLst/>
                <a:latin typeface="Calibri"/>
                <a:ea typeface="Calibri"/>
                <a:cs typeface="Arial"/>
              </a:rPr>
              <a:t>CBO partners</a:t>
            </a:r>
            <a:r>
              <a:rPr lang="en-US" sz="2800" dirty="0">
                <a:latin typeface="Calibri"/>
                <a:ea typeface="Calibri"/>
                <a:cs typeface="Arial"/>
              </a:rPr>
              <a:t> connect</a:t>
            </a:r>
            <a:r>
              <a:rPr lang="en-US" sz="2800" dirty="0">
                <a:effectLst/>
                <a:latin typeface="Calibri"/>
                <a:ea typeface="Calibri"/>
                <a:cs typeface="Arial"/>
              </a:rPr>
              <a:t> </a:t>
            </a:r>
            <a:r>
              <a:rPr lang="en-US" sz="2800" dirty="0">
                <a:latin typeface="Calibri"/>
                <a:ea typeface="Calibri"/>
                <a:cs typeface="Arial"/>
              </a:rPr>
              <a:t>with individuals</a:t>
            </a:r>
            <a:r>
              <a:rPr lang="en-US" sz="2800" dirty="0">
                <a:effectLst/>
                <a:latin typeface="Calibri"/>
                <a:ea typeface="Calibri"/>
                <a:cs typeface="Arial"/>
              </a:rPr>
              <a:t> and families who have been </a:t>
            </a:r>
            <a:r>
              <a:rPr lang="en-US" sz="2800" b="1" dirty="0">
                <a:effectLst/>
                <a:latin typeface="Calibri"/>
                <a:ea typeface="Calibri"/>
                <a:cs typeface="Arial"/>
              </a:rPr>
              <a:t>disproportionately impacted by air pollution </a:t>
            </a:r>
            <a:r>
              <a:rPr lang="en-US" sz="2800" b="1" dirty="0">
                <a:latin typeface="Calibri"/>
                <a:ea typeface="Calibri"/>
                <a:cs typeface="Arial"/>
              </a:rPr>
              <a:t>and other environmental factors </a:t>
            </a:r>
            <a:r>
              <a:rPr lang="en-US" sz="2800" dirty="0">
                <a:latin typeface="Calibri"/>
                <a:ea typeface="Calibri"/>
                <a:cs typeface="Arial"/>
              </a:rPr>
              <a:t>to </a:t>
            </a:r>
            <a:r>
              <a:rPr lang="en-US" sz="2800" b="1" dirty="0">
                <a:latin typeface="Calibri"/>
                <a:ea typeface="Calibri"/>
                <a:cs typeface="Arial"/>
              </a:rPr>
              <a:t>ensure access to EVs</a:t>
            </a:r>
            <a:r>
              <a:rPr lang="en-US" sz="2800" dirty="0">
                <a:effectLst/>
                <a:latin typeface="Calibri"/>
                <a:ea typeface="Calibri"/>
                <a:cs typeface="Arial"/>
              </a:rPr>
              <a:t> </a:t>
            </a:r>
            <a:r>
              <a:rPr lang="en-US" sz="2800" dirty="0">
                <a:latin typeface="Calibri"/>
                <a:ea typeface="Calibri"/>
                <a:cs typeface="Arial"/>
              </a:rPr>
              <a:t>and other clean energy incentives</a:t>
            </a:r>
            <a:r>
              <a:rPr lang="en-US" sz="2800" dirty="0">
                <a:effectLst/>
                <a:latin typeface="Calibri"/>
                <a:ea typeface="Calibri"/>
                <a:cs typeface="Arial"/>
              </a:rPr>
              <a:t> </a:t>
            </a:r>
            <a:r>
              <a:rPr lang="en-US" sz="2800" dirty="0">
                <a:latin typeface="Calibri"/>
                <a:ea typeface="Calibri"/>
                <a:cs typeface="Arial"/>
              </a:rPr>
              <a:t>and resources</a:t>
            </a:r>
            <a:endParaRPr lang="en-US" sz="2800" dirty="0">
              <a:effectLst/>
              <a:latin typeface="Calibri"/>
              <a:ea typeface="Calibri"/>
              <a:cs typeface="Arial"/>
            </a:endParaRPr>
          </a:p>
          <a:p>
            <a:pPr marL="742950" lvl="1" indent="-285750">
              <a:lnSpc>
                <a:spcPct val="107000"/>
              </a:lnSpc>
              <a:spcBef>
                <a:spcPts val="0"/>
              </a:spcBef>
              <a:buFont typeface="Arial" panose="02070309020205020404" pitchFamily="49" charset="0"/>
              <a:buChar char="•"/>
            </a:pPr>
            <a:r>
              <a:rPr lang="en-US" sz="2800" dirty="0">
                <a:latin typeface="Calibri"/>
                <a:ea typeface="Calibri"/>
                <a:cs typeface="Calibri"/>
              </a:rPr>
              <a:t>The CSE Policy team shares community-identified, data-driven </a:t>
            </a:r>
            <a:r>
              <a:rPr lang="en-US" sz="2800" b="1" dirty="0">
                <a:latin typeface="Calibri"/>
                <a:ea typeface="Calibri"/>
                <a:cs typeface="Calibri"/>
              </a:rPr>
              <a:t>recommendations to policy makers</a:t>
            </a:r>
            <a:r>
              <a:rPr lang="en-US" sz="2800" dirty="0">
                <a:latin typeface="Calibri"/>
                <a:ea typeface="Calibri"/>
                <a:cs typeface="Calibri"/>
              </a:rPr>
              <a:t> to expand adoption of clean technologies to low-income individuals and historically underserved communities</a:t>
            </a:r>
            <a:endParaRPr lang="en-US" sz="2800" dirty="0">
              <a:effectLst/>
              <a:latin typeface="Calibri"/>
              <a:ea typeface="Calibri"/>
              <a:cs typeface="Calibri"/>
            </a:endParaRPr>
          </a:p>
          <a:p>
            <a:pPr marL="742950" lvl="1" indent="-285750">
              <a:lnSpc>
                <a:spcPct val="107000"/>
              </a:lnSpc>
              <a:spcBef>
                <a:spcPts val="0"/>
              </a:spcBef>
              <a:buFont typeface="Arial" panose="02070309020205020404" pitchFamily="49" charset="0"/>
            </a:pPr>
            <a:r>
              <a:rPr lang="en-US" sz="2800" dirty="0">
                <a:latin typeface="Calibri"/>
                <a:ea typeface="Calibri"/>
                <a:cs typeface="Calibri"/>
              </a:rPr>
              <a:t>CSE's </a:t>
            </a:r>
            <a:r>
              <a:rPr lang="en-US" sz="2800" b="1" dirty="0">
                <a:latin typeface="Calibri Light"/>
                <a:ea typeface="Calibri Light"/>
                <a:cs typeface="Calibri Light"/>
              </a:rPr>
              <a:t>Caret® </a:t>
            </a:r>
            <a:r>
              <a:rPr lang="en-US" sz="2800" b="1" dirty="0">
                <a:latin typeface="Calibri"/>
                <a:ea typeface="Calibri"/>
                <a:cs typeface="Calibri"/>
              </a:rPr>
              <a:t>Affordability Calculator</a:t>
            </a:r>
            <a:r>
              <a:rPr lang="en-US" sz="2800" dirty="0">
                <a:latin typeface="Calibri"/>
                <a:ea typeface="Calibri"/>
                <a:cs typeface="Calibri"/>
              </a:rPr>
              <a:t>, which shows the </a:t>
            </a:r>
            <a:r>
              <a:rPr lang="en-US" sz="2800" b="1" dirty="0">
                <a:latin typeface="Calibri"/>
                <a:ea typeface="Calibri"/>
                <a:cs typeface="Calibri"/>
              </a:rPr>
              <a:t>incentive levels required to make specific EVs affordable</a:t>
            </a:r>
            <a:r>
              <a:rPr lang="en-US" sz="2800" dirty="0">
                <a:latin typeface="Calibri"/>
                <a:ea typeface="Calibri"/>
                <a:cs typeface="Calibri"/>
              </a:rPr>
              <a:t> to households of different income levels, has been used to inform federal and state EV incentive policy</a:t>
            </a:r>
          </a:p>
          <a:p>
            <a:pPr marL="742950" lvl="1" indent="-285750">
              <a:lnSpc>
                <a:spcPct val="107000"/>
              </a:lnSpc>
              <a:spcBef>
                <a:spcPts val="0"/>
              </a:spcBef>
              <a:buFont typeface="Arial" panose="02070309020205020404" pitchFamily="49" charset="0"/>
            </a:pPr>
            <a:endParaRPr lang="en-US" sz="2800" dirty="0">
              <a:effectLst/>
              <a:latin typeface="Calibri"/>
              <a:ea typeface="Calibri"/>
              <a:cs typeface="Calibri"/>
            </a:endParaRPr>
          </a:p>
        </p:txBody>
      </p:sp>
      <p:sp>
        <p:nvSpPr>
          <p:cNvPr id="3" name="Text Placeholder 2">
            <a:extLst>
              <a:ext uri="{FF2B5EF4-FFF2-40B4-BE49-F238E27FC236}">
                <a16:creationId xmlns:a16="http://schemas.microsoft.com/office/drawing/2014/main" id="{626752DF-6E0F-3491-6AB9-5548CA800251}"/>
              </a:ext>
            </a:extLst>
          </p:cNvPr>
          <p:cNvSpPr>
            <a:spLocks noGrp="1"/>
          </p:cNvSpPr>
          <p:nvPr>
            <p:ph type="body" sz="quarter" idx="61"/>
          </p:nvPr>
        </p:nvSpPr>
        <p:spPr/>
        <p:txBody>
          <a:bodyPr>
            <a:normAutofit/>
          </a:bodyPr>
          <a:lstStyle/>
          <a:p>
            <a:r>
              <a:rPr lang="en-US">
                <a:latin typeface="+mn-lt"/>
              </a:rPr>
              <a:t>Our Focus on Equity &amp; Inclusion</a:t>
            </a:r>
          </a:p>
        </p:txBody>
      </p:sp>
      <p:sp>
        <p:nvSpPr>
          <p:cNvPr id="4" name="Slide Number Placeholder 3">
            <a:extLst>
              <a:ext uri="{FF2B5EF4-FFF2-40B4-BE49-F238E27FC236}">
                <a16:creationId xmlns:a16="http://schemas.microsoft.com/office/drawing/2014/main" id="{F97DAE26-564B-80C0-A7FC-11D79F00473F}"/>
              </a:ext>
            </a:extLst>
          </p:cNvPr>
          <p:cNvSpPr>
            <a:spLocks noGrp="1"/>
          </p:cNvSpPr>
          <p:nvPr>
            <p:ph type="sldNum" sz="quarter" idx="4"/>
          </p:nvPr>
        </p:nvSpPr>
        <p:spPr/>
        <p:txBody>
          <a:bodyPr/>
          <a:lstStyle/>
          <a:p>
            <a:fld id="{DB8F626C-CEBF-614D-89D9-D0BEA80BC35B}" type="slidenum">
              <a:rPr lang="en-US" smtClean="0"/>
              <a:pPr/>
              <a:t>7</a:t>
            </a:fld>
            <a:endParaRPr lang="en-US"/>
          </a:p>
        </p:txBody>
      </p:sp>
    </p:spTree>
    <p:extLst>
      <p:ext uri="{BB962C8B-B14F-4D97-AF65-F5344CB8AC3E}">
        <p14:creationId xmlns:p14="http://schemas.microsoft.com/office/powerpoint/2010/main" val="287485105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CE7CFB-0012-A2B7-6B21-C020D6E02BD4}"/>
              </a:ext>
            </a:extLst>
          </p:cNvPr>
          <p:cNvSpPr>
            <a:spLocks noGrp="1"/>
          </p:cNvSpPr>
          <p:nvPr>
            <p:ph type="body" sz="quarter" idx="62"/>
          </p:nvPr>
        </p:nvSpPr>
        <p:spPr>
          <a:xfrm>
            <a:off x="1120723" y="4653708"/>
            <a:ext cx="12399174" cy="7677629"/>
          </a:xfrm>
        </p:spPr>
        <p:txBody>
          <a:bodyPr>
            <a:normAutofit fontScale="77500" lnSpcReduction="20000"/>
          </a:bodyPr>
          <a:lstStyle/>
          <a:p>
            <a:pPr marL="0" indent="0">
              <a:buNone/>
            </a:pPr>
            <a:endParaRPr lang="en-US" sz="4000" dirty="0">
              <a:ea typeface="Calibri Light" panose="020F0302020204030204"/>
              <a:cs typeface="Calibri"/>
            </a:endParaRPr>
          </a:p>
          <a:p>
            <a:pPr marL="0" indent="0">
              <a:buNone/>
            </a:pPr>
            <a:endParaRPr lang="en-US" sz="4000" dirty="0">
              <a:ea typeface="Calibri Light" panose="020F0302020204030204"/>
              <a:cs typeface="Calibri"/>
            </a:endParaRPr>
          </a:p>
          <a:p>
            <a:pPr marL="0" indent="0">
              <a:buNone/>
            </a:pPr>
            <a:endParaRPr lang="en-US" sz="4000" dirty="0">
              <a:ea typeface="Calibri Light" panose="020F0302020204030204"/>
              <a:cs typeface="Calibri"/>
            </a:endParaRPr>
          </a:p>
          <a:p>
            <a:pPr marL="571500" indent="-571500"/>
            <a:r>
              <a:rPr lang="en-US" sz="4000" b="1" dirty="0">
                <a:latin typeface="Calibri"/>
                <a:ea typeface="Calibri Light" panose="020F0302020204030204"/>
                <a:cs typeface="Calibri"/>
              </a:rPr>
              <a:t>Capacity Building</a:t>
            </a:r>
            <a:r>
              <a:rPr lang="en-US" sz="4000" dirty="0">
                <a:latin typeface="Calibri"/>
                <a:ea typeface="Calibri Light" panose="020F0302020204030204"/>
                <a:cs typeface="Calibri"/>
              </a:rPr>
              <a:t> – Partner with CBOs and environmental justice organizations by providing funding, training resources for program feedback and community outreach</a:t>
            </a:r>
            <a:endParaRPr lang="en-US" sz="4000" dirty="0">
              <a:latin typeface="Calibri"/>
              <a:ea typeface="Calibri Light" panose="020F0302020204030204"/>
            </a:endParaRPr>
          </a:p>
          <a:p>
            <a:pPr marL="571500" indent="-571500"/>
            <a:r>
              <a:rPr lang="en-US" sz="4000" b="1" dirty="0">
                <a:latin typeface="Calibri"/>
                <a:ea typeface="Calibri Light" panose="020F0302020204030204"/>
                <a:cs typeface="Calibri"/>
              </a:rPr>
              <a:t>Community Outreach and Engagemen</a:t>
            </a:r>
            <a:r>
              <a:rPr lang="en-US" sz="4000" dirty="0">
                <a:latin typeface="Calibri"/>
                <a:ea typeface="Calibri Light" panose="020F0302020204030204"/>
                <a:cs typeface="Calibri"/>
              </a:rPr>
              <a:t>t – Work alongside community organizations to raise awareness and adoption of clean energy programs</a:t>
            </a:r>
            <a:endParaRPr lang="en-US" sz="4000" dirty="0">
              <a:latin typeface="Calibri"/>
              <a:ea typeface="Calibri Light" panose="020F0302020204030204"/>
            </a:endParaRPr>
          </a:p>
          <a:p>
            <a:pPr marL="571500" indent="-571500"/>
            <a:r>
              <a:rPr lang="en-US" sz="4000" b="1" dirty="0">
                <a:latin typeface="Calibri"/>
                <a:ea typeface="Calibri Light" panose="020F0302020204030204"/>
                <a:cs typeface="Calibri"/>
              </a:rPr>
              <a:t>Collaborative Projects</a:t>
            </a:r>
            <a:r>
              <a:rPr lang="en-US" sz="4000" dirty="0">
                <a:latin typeface="Calibri"/>
                <a:ea typeface="Calibri Light" panose="020F0302020204030204"/>
                <a:cs typeface="Calibri"/>
              </a:rPr>
              <a:t> – Partner on projects aimed at addressing environmental injustices through programs that improve air quality and promote sustainable practices</a:t>
            </a:r>
            <a:endParaRPr lang="en-US" sz="4000" dirty="0">
              <a:latin typeface="Calibri"/>
              <a:ea typeface="Calibri Light" panose="020F0302020204030204"/>
            </a:endParaRPr>
          </a:p>
          <a:p>
            <a:pPr marL="571500" indent="-571500"/>
            <a:r>
              <a:rPr lang="en-US" sz="4000" b="1" dirty="0">
                <a:latin typeface="Calibri"/>
                <a:ea typeface="Calibri Light" panose="020F0302020204030204"/>
                <a:cs typeface="Calibri"/>
              </a:rPr>
              <a:t>Policy Advancements</a:t>
            </a:r>
            <a:r>
              <a:rPr lang="en-US" sz="4000" dirty="0">
                <a:latin typeface="Calibri"/>
                <a:ea typeface="Calibri Light" panose="020F0302020204030204"/>
                <a:cs typeface="Calibri"/>
              </a:rPr>
              <a:t> – Through our policy teamwork, gather feedback from EJ organizations and CBOs to develop and/or advance EJ program principles</a:t>
            </a:r>
            <a:endParaRPr lang="en-US" sz="4000" dirty="0">
              <a:latin typeface="Calibri"/>
              <a:ea typeface="Calibri Light" panose="020F0302020204030204"/>
            </a:endParaRPr>
          </a:p>
          <a:p>
            <a:pPr marL="571500" indent="-571500"/>
            <a:endParaRPr lang="en-US" sz="4000" dirty="0">
              <a:latin typeface="Calibri"/>
              <a:ea typeface="Calibri Light" panose="020F0302020204030204"/>
            </a:endParaRPr>
          </a:p>
          <a:p>
            <a:pPr marL="0" indent="0" algn="ctr">
              <a:buNone/>
            </a:pPr>
            <a:r>
              <a:rPr lang="en-US" sz="4000" b="1" i="1" dirty="0">
                <a:latin typeface="Calibri"/>
                <a:ea typeface="Calibri Light" panose="020F0302020204030204"/>
                <a:cs typeface="Calibri"/>
              </a:rPr>
              <a:t>"Nothing About Us Without Us"</a:t>
            </a:r>
            <a:endParaRPr lang="en-US" sz="4000" b="1" i="1" dirty="0">
              <a:latin typeface="Calibri"/>
              <a:ea typeface="Calibri Light" panose="020F0302020204030204"/>
            </a:endParaRPr>
          </a:p>
          <a:p>
            <a:pPr marL="0" indent="0" algn="ctr">
              <a:buNone/>
            </a:pPr>
            <a:endParaRPr lang="en-US" sz="4000" dirty="0">
              <a:latin typeface="Calibri"/>
              <a:ea typeface="Calibri Light" panose="020F0302020204030204"/>
            </a:endParaRPr>
          </a:p>
          <a:p>
            <a:pPr marL="0" indent="0">
              <a:buNone/>
            </a:pPr>
            <a:endParaRPr lang="en-US" sz="4000" dirty="0">
              <a:latin typeface="Calibri"/>
              <a:ea typeface="Calibri Light" panose="020F0302020204030204"/>
            </a:endParaRPr>
          </a:p>
          <a:p>
            <a:pPr marL="0" indent="0">
              <a:buNone/>
            </a:pPr>
            <a:endParaRPr lang="en-US" sz="4000" dirty="0">
              <a:ea typeface="Calibri Light" panose="020F0302020204030204"/>
            </a:endParaRPr>
          </a:p>
          <a:p>
            <a:pPr marL="456565" indent="-456565"/>
            <a:endParaRPr lang="en-US" sz="4000" dirty="0">
              <a:ea typeface="Calibri Light" panose="020F0302020204030204"/>
            </a:endParaRPr>
          </a:p>
          <a:p>
            <a:pPr marL="456565" indent="-456565"/>
            <a:endParaRPr lang="en-US" dirty="0">
              <a:ea typeface="Calibri Light" panose="020F0302020204030204"/>
            </a:endParaRPr>
          </a:p>
        </p:txBody>
      </p:sp>
      <p:sp>
        <p:nvSpPr>
          <p:cNvPr id="3" name="Text Placeholder 2">
            <a:extLst>
              <a:ext uri="{FF2B5EF4-FFF2-40B4-BE49-F238E27FC236}">
                <a16:creationId xmlns:a16="http://schemas.microsoft.com/office/drawing/2014/main" id="{688A0FFF-AD61-23A1-7946-CC98F5D40668}"/>
              </a:ext>
            </a:extLst>
          </p:cNvPr>
          <p:cNvSpPr>
            <a:spLocks noGrp="1"/>
          </p:cNvSpPr>
          <p:nvPr>
            <p:ph type="body" sz="quarter" idx="61"/>
          </p:nvPr>
        </p:nvSpPr>
        <p:spPr/>
        <p:txBody>
          <a:bodyPr/>
          <a:lstStyle/>
          <a:p>
            <a:r>
              <a:rPr lang="en-US" dirty="0">
                <a:latin typeface="+mn-lt"/>
                <a:cs typeface="Calibri"/>
              </a:rPr>
              <a:t>Connection to Environmental Justice</a:t>
            </a:r>
            <a:endParaRPr lang="en-US" dirty="0">
              <a:latin typeface="+mn-lt"/>
            </a:endParaRPr>
          </a:p>
        </p:txBody>
      </p:sp>
      <p:sp>
        <p:nvSpPr>
          <p:cNvPr id="4" name="Slide Number Placeholder 3">
            <a:extLst>
              <a:ext uri="{FF2B5EF4-FFF2-40B4-BE49-F238E27FC236}">
                <a16:creationId xmlns:a16="http://schemas.microsoft.com/office/drawing/2014/main" id="{8B27E893-6850-AD62-D962-E2FD8B7D4B1C}"/>
              </a:ext>
            </a:extLst>
          </p:cNvPr>
          <p:cNvSpPr>
            <a:spLocks noGrp="1"/>
          </p:cNvSpPr>
          <p:nvPr>
            <p:ph type="sldNum" sz="quarter" idx="4"/>
          </p:nvPr>
        </p:nvSpPr>
        <p:spPr/>
        <p:txBody>
          <a:bodyPr/>
          <a:lstStyle/>
          <a:p>
            <a:fld id="{DB8F626C-CEBF-614D-89D9-D0BEA80BC35B}" type="slidenum">
              <a:rPr lang="en-US" smtClean="0"/>
              <a:pPr/>
              <a:t>8</a:t>
            </a:fld>
            <a:endParaRPr lang="en-US"/>
          </a:p>
        </p:txBody>
      </p:sp>
      <p:pic>
        <p:nvPicPr>
          <p:cNvPr id="6" name="Picture 5" descr="A group of people holding a sign&#10;&#10;Description automatically generated">
            <a:extLst>
              <a:ext uri="{FF2B5EF4-FFF2-40B4-BE49-F238E27FC236}">
                <a16:creationId xmlns:a16="http://schemas.microsoft.com/office/drawing/2014/main" id="{BE31A994-D1FF-418D-20E2-C4EF764CEEC7}"/>
              </a:ext>
            </a:extLst>
          </p:cNvPr>
          <p:cNvPicPr>
            <a:picLocks noChangeAspect="1"/>
          </p:cNvPicPr>
          <p:nvPr/>
        </p:nvPicPr>
        <p:blipFill>
          <a:blip r:embed="rId2"/>
          <a:stretch>
            <a:fillRect/>
          </a:stretch>
        </p:blipFill>
        <p:spPr>
          <a:xfrm>
            <a:off x="14675445" y="4653085"/>
            <a:ext cx="8634244" cy="5850119"/>
          </a:xfrm>
          <a:prstGeom prst="rect">
            <a:avLst/>
          </a:prstGeom>
        </p:spPr>
      </p:pic>
      <p:sp>
        <p:nvSpPr>
          <p:cNvPr id="7" name="TextBox 6">
            <a:extLst>
              <a:ext uri="{FF2B5EF4-FFF2-40B4-BE49-F238E27FC236}">
                <a16:creationId xmlns:a16="http://schemas.microsoft.com/office/drawing/2014/main" id="{81ED1360-73ED-A765-008C-4434D8C1CDA3}"/>
              </a:ext>
            </a:extLst>
          </p:cNvPr>
          <p:cNvSpPr txBox="1"/>
          <p:nvPr/>
        </p:nvSpPr>
        <p:spPr>
          <a:xfrm>
            <a:off x="3436097" y="2826467"/>
            <a:ext cx="176792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2000"/>
              </a:spcBef>
            </a:pPr>
            <a:r>
              <a:rPr lang="en-US" sz="4000" b="1" dirty="0">
                <a:ea typeface="Calibri Light"/>
                <a:cs typeface="Calibri Light"/>
              </a:rPr>
              <a:t>CSE is a clean energy nonprofit with one mission  "Decarbonize"</a:t>
            </a:r>
          </a:p>
          <a:p>
            <a:pPr algn="l"/>
            <a:endParaRPr lang="en-US" dirty="0">
              <a:ea typeface="Calibri Light"/>
              <a:cs typeface="Calibri Light"/>
            </a:endParaRPr>
          </a:p>
        </p:txBody>
      </p:sp>
    </p:spTree>
    <p:extLst>
      <p:ext uri="{BB962C8B-B14F-4D97-AF65-F5344CB8AC3E}">
        <p14:creationId xmlns:p14="http://schemas.microsoft.com/office/powerpoint/2010/main" val="1299453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0B6F024A-FE9A-254B-B2F3-EB3508D712DF}"/>
              </a:ext>
            </a:extLst>
          </p:cNvPr>
          <p:cNvSpPr>
            <a:spLocks noGrp="1"/>
          </p:cNvSpPr>
          <p:nvPr>
            <p:ph type="body" sz="quarter" idx="61"/>
          </p:nvPr>
        </p:nvSpPr>
        <p:spPr/>
        <p:txBody>
          <a:bodyPr>
            <a:normAutofit/>
          </a:bodyPr>
          <a:lstStyle/>
          <a:p>
            <a:pPr>
              <a:spcBef>
                <a:spcPts val="0"/>
              </a:spcBef>
              <a:tabLst>
                <a:tab pos="456972" algn="l"/>
                <a:tab pos="1028187" algn="l"/>
              </a:tabLst>
            </a:pPr>
            <a:r>
              <a:rPr lang="en-US" sz="8796">
                <a:latin typeface="+mn-lt"/>
                <a:ea typeface="Calibri" panose="020F0502020204030204" pitchFamily="34" charset="0"/>
              </a:rPr>
              <a:t>$</a:t>
            </a:r>
            <a:r>
              <a:rPr lang="en-US">
                <a:latin typeface="+mn-lt"/>
                <a:ea typeface="Calibri" panose="020F0502020204030204" pitchFamily="34" charset="0"/>
              </a:rPr>
              <a:t>4</a:t>
            </a:r>
            <a:r>
              <a:rPr lang="en-US" sz="8796">
                <a:latin typeface="+mn-lt"/>
                <a:ea typeface="Calibri" panose="020F0502020204030204" pitchFamily="34" charset="0"/>
              </a:rPr>
              <a:t>B+ Program Management Portfolio</a:t>
            </a:r>
          </a:p>
        </p:txBody>
      </p:sp>
      <p:sp>
        <p:nvSpPr>
          <p:cNvPr id="4" name="Slide Number Placeholder 3">
            <a:extLst>
              <a:ext uri="{FF2B5EF4-FFF2-40B4-BE49-F238E27FC236}">
                <a16:creationId xmlns:a16="http://schemas.microsoft.com/office/drawing/2014/main" id="{8250829E-D036-8549-9A66-D42517C2F573}"/>
              </a:ext>
            </a:extLst>
          </p:cNvPr>
          <p:cNvSpPr>
            <a:spLocks noGrp="1"/>
          </p:cNvSpPr>
          <p:nvPr>
            <p:ph type="sldNum" sz="quarter" idx="4"/>
          </p:nvPr>
        </p:nvSpPr>
        <p:spPr/>
        <p:txBody>
          <a:bodyPr/>
          <a:lstStyle/>
          <a:p>
            <a:fld id="{DB8F626C-CEBF-614D-89D9-D0BEA80BC35B}" type="slidenum">
              <a:rPr lang="en-US" smtClean="0"/>
              <a:pPr/>
              <a:t>9</a:t>
            </a:fld>
            <a:endParaRPr lang="en-US" dirty="0"/>
          </a:p>
        </p:txBody>
      </p:sp>
      <p:sp>
        <p:nvSpPr>
          <p:cNvPr id="8" name="TextBox 7">
            <a:extLst>
              <a:ext uri="{FF2B5EF4-FFF2-40B4-BE49-F238E27FC236}">
                <a16:creationId xmlns:a16="http://schemas.microsoft.com/office/drawing/2014/main" id="{68BE6F3D-F388-24ED-3546-1C3C0BABC188}"/>
              </a:ext>
            </a:extLst>
          </p:cNvPr>
          <p:cNvSpPr txBox="1"/>
          <p:nvPr/>
        </p:nvSpPr>
        <p:spPr>
          <a:xfrm>
            <a:off x="1371601" y="5216391"/>
            <a:ext cx="7294056" cy="6779741"/>
          </a:xfrm>
          <a:prstGeom prst="rect">
            <a:avLst/>
          </a:prstGeom>
          <a:noFill/>
        </p:spPr>
        <p:txBody>
          <a:bodyPr wrap="square" lIns="91440" tIns="45720" rIns="91440" bIns="45720" anchor="t">
            <a:spAutoFit/>
          </a:bodyPr>
          <a:lstStyle/>
          <a:p>
            <a:pPr>
              <a:tabLst>
                <a:tab pos="456972" algn="l"/>
                <a:tab pos="799700" algn="l"/>
              </a:tabLst>
            </a:pPr>
            <a:r>
              <a:rPr lang="en-US" sz="3199" b="1">
                <a:latin typeface="Calibri" panose="020F0502020204030204" pitchFamily="34" charset="0"/>
                <a:ea typeface="Calibri" panose="020F0502020204030204" pitchFamily="34" charset="0"/>
              </a:rPr>
              <a:t>EV Incentive Programs: $2.3B+</a:t>
            </a:r>
            <a:br>
              <a:rPr lang="en-US" sz="3199" b="1">
                <a:latin typeface="Calibri" panose="020F0502020204030204" pitchFamily="34" charset="0"/>
                <a:ea typeface="Calibri" panose="020F0502020204030204" pitchFamily="34" charset="0"/>
              </a:rPr>
            </a:br>
            <a:endParaRPr lang="en-US" sz="3199">
              <a:latin typeface="Calibri" panose="020F0502020204030204" pitchFamily="34" charset="0"/>
              <a:ea typeface="Calibri" panose="020F0502020204030204" pitchFamily="34" charset="0"/>
            </a:endParaRPr>
          </a:p>
          <a:p>
            <a:pPr marL="685165" indent="-685165">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CA – Clean Vehicle Rebate Project  </a:t>
            </a:r>
          </a:p>
          <a:p>
            <a:pPr marL="685165" indent="-685165">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CT – CHEAPER </a:t>
            </a:r>
          </a:p>
          <a:p>
            <a:pPr marL="685165" indent="-685165">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DE – Clean Vehicle Rebate Project  </a:t>
            </a:r>
          </a:p>
          <a:p>
            <a:pPr marL="685165" indent="-685165">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MA – MOR-EV </a:t>
            </a:r>
          </a:p>
          <a:p>
            <a:pPr marL="685165" indent="-685165">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NJ – Charge Up New Jersey </a:t>
            </a:r>
          </a:p>
          <a:p>
            <a:pPr marL="685165" indent="-685165">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NY – Drive Clean NY &amp; Truck Voucher </a:t>
            </a:r>
          </a:p>
          <a:p>
            <a:pPr marL="685165" indent="-685165">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OR –Clean Vehicle Rebate Program </a:t>
            </a:r>
          </a:p>
          <a:p>
            <a:pPr marL="685165" indent="-685165">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VT – PEV, Replace Your Ride, E-Bikes </a:t>
            </a:r>
          </a:p>
          <a:p>
            <a:pPr marL="685165" indent="-685165">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Utility EV programs (PG&amp;E, SCE)</a:t>
            </a:r>
          </a:p>
          <a:p>
            <a:pPr>
              <a:lnSpc>
                <a:spcPct val="106000"/>
              </a:lnSpc>
              <a:tabLst>
                <a:tab pos="456972" algn="l"/>
                <a:tab pos="799700" algn="l"/>
              </a:tabLst>
            </a:pPr>
            <a:endParaRPr lang="en-US" sz="3150">
              <a:solidFill>
                <a:srgbClr val="00B0F0"/>
              </a:solidFill>
              <a:latin typeface="Calibri"/>
              <a:ea typeface="Calibri" panose="020F0502020204030204" pitchFamily="34" charset="0"/>
              <a:cs typeface="Times New Roman"/>
            </a:endParaRPr>
          </a:p>
          <a:p>
            <a:pPr algn="ctr">
              <a:lnSpc>
                <a:spcPct val="106000"/>
              </a:lnSpc>
              <a:tabLst>
                <a:tab pos="456972" algn="l"/>
                <a:tab pos="799700" algn="l"/>
              </a:tabLst>
            </a:pPr>
            <a:r>
              <a:rPr lang="en-US" sz="3150" b="1">
                <a:solidFill>
                  <a:srgbClr val="00B0F0"/>
                </a:solidFill>
                <a:latin typeface="Calibri"/>
                <a:ea typeface="Calibri" panose="020F0502020204030204" pitchFamily="34" charset="0"/>
                <a:cs typeface="Calibri"/>
              </a:rPr>
              <a:t>Over 600,000 rebated vehicles</a:t>
            </a:r>
            <a:endParaRPr lang="en-US" sz="3150" b="1">
              <a:latin typeface="Calibri"/>
              <a:ea typeface="Calibri" panose="020F0502020204030204" pitchFamily="34" charset="0"/>
              <a:cs typeface="Calibri"/>
            </a:endParaRPr>
          </a:p>
        </p:txBody>
      </p:sp>
      <p:sp>
        <p:nvSpPr>
          <p:cNvPr id="10" name="TextBox 9">
            <a:extLst>
              <a:ext uri="{FF2B5EF4-FFF2-40B4-BE49-F238E27FC236}">
                <a16:creationId xmlns:a16="http://schemas.microsoft.com/office/drawing/2014/main" id="{309DFBAB-7556-D902-11E6-71B1172E48AF}"/>
              </a:ext>
            </a:extLst>
          </p:cNvPr>
          <p:cNvSpPr txBox="1"/>
          <p:nvPr/>
        </p:nvSpPr>
        <p:spPr>
          <a:xfrm>
            <a:off x="8861998" y="5216390"/>
            <a:ext cx="7600376" cy="3664208"/>
          </a:xfrm>
          <a:prstGeom prst="rect">
            <a:avLst/>
          </a:prstGeom>
          <a:noFill/>
        </p:spPr>
        <p:txBody>
          <a:bodyPr wrap="square" rtlCol="0">
            <a:spAutoFit/>
          </a:bodyPr>
          <a:lstStyle/>
          <a:p>
            <a:pPr>
              <a:tabLst>
                <a:tab pos="456972" algn="l"/>
                <a:tab pos="799700" algn="l"/>
              </a:tabLst>
            </a:pPr>
            <a:r>
              <a:rPr lang="en-US" sz="3199" b="1">
                <a:latin typeface="Calibri" panose="020F0502020204030204" pitchFamily="34" charset="0"/>
                <a:ea typeface="Calibri" panose="020F0502020204030204" pitchFamily="34" charset="0"/>
              </a:rPr>
              <a:t>EV Charging Incentive Programs: $500M</a:t>
            </a:r>
            <a:br>
              <a:rPr lang="en-US" sz="3199" b="1">
                <a:latin typeface="Calibri" panose="020F0502020204030204" pitchFamily="34" charset="0"/>
                <a:ea typeface="Calibri" panose="020F0502020204030204" pitchFamily="34" charset="0"/>
              </a:rPr>
            </a:br>
            <a:endParaRPr lang="en-US" sz="3199">
              <a:latin typeface="Calibri" panose="020F0502020204030204" pitchFamily="34" charset="0"/>
              <a:ea typeface="Calibri" panose="020F0502020204030204" pitchFamily="34" charset="0"/>
            </a:endParaRPr>
          </a:p>
          <a:p>
            <a:pPr marL="685459" indent="-685459">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CA – CALeVIP</a:t>
            </a:r>
          </a:p>
          <a:p>
            <a:pPr marL="685459" indent="-685459">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MA – MassEVIP</a:t>
            </a:r>
          </a:p>
          <a:p>
            <a:pPr marL="685459" indent="-685459">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NJ – Residential Charger Program</a:t>
            </a:r>
          </a:p>
          <a:p>
            <a:pPr marL="685459" indent="-685459">
              <a:lnSpc>
                <a:spcPct val="106000"/>
              </a:lnSpc>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NY – Charge Ready New York</a:t>
            </a:r>
          </a:p>
          <a:p>
            <a:pPr marL="685459" indent="-685459">
              <a:lnSpc>
                <a:spcPct val="106000"/>
              </a:lnSpc>
              <a:spcAft>
                <a:spcPts val="1600"/>
              </a:spcAft>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PA ­– </a:t>
            </a:r>
            <a:r>
              <a:rPr lang="en-US" sz="3199">
                <a:latin typeface="Calibri" panose="020F0502020204030204" pitchFamily="34" charset="0"/>
                <a:ea typeface="Times New Roman" panose="02020603050405020304" pitchFamily="18" charset="0"/>
                <a:cs typeface="Times New Roman" panose="02020603050405020304" pitchFamily="18" charset="0"/>
              </a:rPr>
              <a:t>EVSmart</a:t>
            </a:r>
            <a:endParaRPr lang="en-US" sz="3199">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1E312BD-CA33-5721-0863-CD18425ADE31}"/>
              </a:ext>
            </a:extLst>
          </p:cNvPr>
          <p:cNvSpPr txBox="1"/>
          <p:nvPr/>
        </p:nvSpPr>
        <p:spPr>
          <a:xfrm>
            <a:off x="16658718" y="5216391"/>
            <a:ext cx="5933252" cy="6212726"/>
          </a:xfrm>
          <a:prstGeom prst="rect">
            <a:avLst/>
          </a:prstGeom>
          <a:noFill/>
        </p:spPr>
        <p:txBody>
          <a:bodyPr wrap="square" rtlCol="0">
            <a:spAutoFit/>
          </a:bodyPr>
          <a:lstStyle/>
          <a:p>
            <a:pPr>
              <a:tabLst>
                <a:tab pos="456972" algn="l"/>
                <a:tab pos="799700" algn="l"/>
              </a:tabLst>
            </a:pPr>
            <a:r>
              <a:rPr lang="en-US" sz="3199" b="1">
                <a:latin typeface="Calibri" panose="020F0502020204030204" pitchFamily="34" charset="0"/>
                <a:ea typeface="Calibri" panose="020F0502020204030204" pitchFamily="34" charset="0"/>
              </a:rPr>
              <a:t>Distributed Energy: $1.3B</a:t>
            </a:r>
            <a:br>
              <a:rPr lang="en-US" sz="3199" b="1">
                <a:latin typeface="Calibri" panose="020F0502020204030204" pitchFamily="34" charset="0"/>
                <a:ea typeface="Calibri" panose="020F0502020204030204" pitchFamily="34" charset="0"/>
              </a:rPr>
            </a:br>
            <a:endParaRPr lang="en-US" sz="3199">
              <a:latin typeface="Calibri" panose="020F0502020204030204" pitchFamily="34" charset="0"/>
              <a:ea typeface="Calibri" panose="020F0502020204030204" pitchFamily="34" charset="0"/>
            </a:endParaRPr>
          </a:p>
          <a:p>
            <a:pPr marL="685459" indent="-685459">
              <a:buFont typeface="Symbol" panose="05050102010706020507" pitchFamily="18" charset="2"/>
              <a:buChar char=""/>
              <a:tabLst>
                <a:tab pos="456972" algn="l"/>
                <a:tab pos="799700" algn="l"/>
              </a:tabLst>
            </a:pPr>
            <a:r>
              <a:rPr lang="en-US" sz="3199">
                <a:latin typeface="Calibri" panose="020F0502020204030204" pitchFamily="34" charset="0"/>
                <a:ea typeface="Calibri" panose="020F0502020204030204" pitchFamily="34" charset="0"/>
                <a:cs typeface="Times New Roman" panose="02020603050405020304" pitchFamily="18" charset="0"/>
              </a:rPr>
              <a:t>CA ­­– Solar on Multifamily Affordable Housing </a:t>
            </a:r>
          </a:p>
          <a:p>
            <a:pPr marL="685459" indent="-685459">
              <a:buFont typeface="Symbol" panose="05050102010706020507" pitchFamily="18" charset="2"/>
              <a:buChar char=""/>
              <a:tabLst>
                <a:tab pos="456972" algn="l"/>
                <a:tab pos="799700" algn="l"/>
              </a:tabLst>
            </a:pPr>
            <a:r>
              <a:rPr lang="en-US" sz="3199">
                <a:latin typeface="Calibri" panose="020F0502020204030204" pitchFamily="34" charset="0"/>
                <a:cs typeface="Times New Roman" panose="02020603050405020304" pitchFamily="18" charset="0"/>
              </a:rPr>
              <a:t>CA – Self-Generation Incentive Program</a:t>
            </a:r>
          </a:p>
          <a:p>
            <a:pPr marL="685459" indent="-685459">
              <a:buFont typeface="Symbol" panose="05050102010706020507" pitchFamily="18" charset="2"/>
              <a:buChar char=""/>
              <a:tabLst>
                <a:tab pos="456972" algn="l"/>
                <a:tab pos="799700" algn="l"/>
              </a:tabLst>
            </a:pPr>
            <a:r>
              <a:rPr lang="en-US" sz="3199">
                <a:latin typeface="Calibri" panose="020F0502020204030204" pitchFamily="34" charset="0"/>
                <a:cs typeface="Times New Roman" panose="02020603050405020304" pitchFamily="18" charset="0"/>
              </a:rPr>
              <a:t>$10M utility-funded solar program for low-income San Diego homeowners</a:t>
            </a:r>
          </a:p>
          <a:p>
            <a:pPr marL="685459" indent="-685459">
              <a:spcAft>
                <a:spcPts val="1600"/>
              </a:spcAft>
              <a:buFont typeface="Symbol" panose="05050102010706020507" pitchFamily="18" charset="2"/>
              <a:buChar char=""/>
              <a:tabLst>
                <a:tab pos="456972" algn="l"/>
                <a:tab pos="799700" algn="l"/>
              </a:tabLst>
            </a:pPr>
            <a:r>
              <a:rPr lang="en-US" sz="3199">
                <a:latin typeface="Calibri" panose="020F0502020204030204" pitchFamily="34" charset="0"/>
                <a:cs typeface="Times New Roman" panose="02020603050405020304" pitchFamily="18" charset="0"/>
              </a:rPr>
              <a:t>CA - Energy Storage Permitting Guidebook</a:t>
            </a:r>
          </a:p>
          <a:p>
            <a:pPr algn="ctr">
              <a:lnSpc>
                <a:spcPct val="106000"/>
              </a:lnSpc>
              <a:spcAft>
                <a:spcPts val="1600"/>
              </a:spcAft>
              <a:tabLst>
                <a:tab pos="456972" algn="l"/>
                <a:tab pos="799700" algn="l"/>
              </a:tabLst>
            </a:pPr>
            <a:r>
              <a:rPr lang="en-US" sz="3199" b="1">
                <a:solidFill>
                  <a:srgbClr val="00B0F0"/>
                </a:solidFill>
                <a:latin typeface="Calibri" panose="020F0502020204030204" pitchFamily="34" charset="0"/>
                <a:ea typeface="Calibri" panose="020F0502020204030204" pitchFamily="34" charset="0"/>
              </a:rPr>
              <a:t>8,400 projects funded</a:t>
            </a:r>
            <a:r>
              <a:rPr lang="en-US" sz="3199" b="1">
                <a:latin typeface="Calibri" panose="020F0502020204030204" pitchFamily="34" charset="0"/>
                <a:ea typeface="Calibri" panose="020F0502020204030204" pitchFamily="34" charset="0"/>
                <a:cs typeface="Times New Roman" panose="02020603050405020304" pitchFamily="18" charset="0"/>
              </a:rPr>
              <a:t> </a:t>
            </a:r>
            <a:endParaRPr lang="en-US" sz="3199" b="1">
              <a:latin typeface="Calibri" panose="020F050202020403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86663785-4695-C590-E81A-ECBC341D6B37}"/>
              </a:ext>
            </a:extLst>
          </p:cNvPr>
          <p:cNvSpPr txBox="1"/>
          <p:nvPr/>
        </p:nvSpPr>
        <p:spPr>
          <a:xfrm>
            <a:off x="10126430" y="9321946"/>
            <a:ext cx="5071511" cy="1569276"/>
          </a:xfrm>
          <a:prstGeom prst="rect">
            <a:avLst/>
          </a:prstGeom>
          <a:noFill/>
        </p:spPr>
        <p:txBody>
          <a:bodyPr wrap="square" rtlCol="0">
            <a:spAutoFit/>
          </a:bodyPr>
          <a:lstStyle/>
          <a:p>
            <a:pPr>
              <a:tabLst>
                <a:tab pos="456972" algn="l"/>
                <a:tab pos="799700" algn="l"/>
              </a:tabLst>
            </a:pPr>
            <a:r>
              <a:rPr lang="en-US" sz="3199" b="1">
                <a:solidFill>
                  <a:srgbClr val="00B0F0"/>
                </a:solidFill>
                <a:latin typeface="Calibri" panose="020F0502020204030204" pitchFamily="34" charset="0"/>
                <a:ea typeface="Calibri" panose="020F0502020204030204" pitchFamily="34" charset="0"/>
              </a:rPr>
              <a:t>Funding issued for:</a:t>
            </a:r>
          </a:p>
          <a:p>
            <a:pPr>
              <a:tabLst>
                <a:tab pos="456972" algn="l"/>
                <a:tab pos="799700" algn="l"/>
              </a:tabLst>
            </a:pPr>
            <a:r>
              <a:rPr lang="en-US" sz="3199" b="1">
                <a:solidFill>
                  <a:srgbClr val="00B0F0"/>
                </a:solidFill>
                <a:latin typeface="Calibri" panose="020F0502020204030204" pitchFamily="34" charset="0"/>
                <a:ea typeface="Calibri" panose="020F0502020204030204" pitchFamily="34" charset="0"/>
              </a:rPr>
              <a:t>6,000+ L2 chargers</a:t>
            </a:r>
          </a:p>
          <a:p>
            <a:pPr>
              <a:tabLst>
                <a:tab pos="456972" algn="l"/>
                <a:tab pos="799700" algn="l"/>
              </a:tabLst>
            </a:pPr>
            <a:r>
              <a:rPr lang="en-US" sz="3199" b="1">
                <a:solidFill>
                  <a:srgbClr val="00B0F0"/>
                </a:solidFill>
                <a:latin typeface="Calibri" panose="020F0502020204030204" pitchFamily="34" charset="0"/>
                <a:ea typeface="Calibri" panose="020F0502020204030204" pitchFamily="34" charset="0"/>
              </a:rPr>
              <a:t>1,400+ DCFC connectors</a:t>
            </a:r>
            <a:r>
              <a:rPr lang="en-US" sz="3199" b="1">
                <a:latin typeface="Calibri" panose="020F0502020204030204" pitchFamily="34" charset="0"/>
                <a:ea typeface="Calibri" panose="020F0502020204030204" pitchFamily="34" charset="0"/>
                <a:cs typeface="Times New Roman" panose="02020603050405020304" pitchFamily="18" charset="0"/>
              </a:rPr>
              <a:t> </a:t>
            </a:r>
            <a:endParaRPr lang="en-US" sz="3199" b="1"/>
          </a:p>
        </p:txBody>
      </p:sp>
      <p:pic>
        <p:nvPicPr>
          <p:cNvPr id="2" name="Picture 1">
            <a:extLst>
              <a:ext uri="{FF2B5EF4-FFF2-40B4-BE49-F238E27FC236}">
                <a16:creationId xmlns:a16="http://schemas.microsoft.com/office/drawing/2014/main" id="{C3165DC7-83B5-44B5-1DB6-D3DC908688F8}"/>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3180951" y="2983294"/>
            <a:ext cx="1950212" cy="1828324"/>
          </a:xfrm>
          <a:prstGeom prst="rect">
            <a:avLst/>
          </a:prstGeom>
        </p:spPr>
      </p:pic>
      <p:pic>
        <p:nvPicPr>
          <p:cNvPr id="3" name="Picture 2">
            <a:extLst>
              <a:ext uri="{FF2B5EF4-FFF2-40B4-BE49-F238E27FC236}">
                <a16:creationId xmlns:a16="http://schemas.microsoft.com/office/drawing/2014/main" id="{6CA8122C-E071-58C7-4E9B-D2243396D353}"/>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1189370" y="3198586"/>
            <a:ext cx="1472816" cy="1600887"/>
          </a:xfrm>
          <a:prstGeom prst="rect">
            <a:avLst/>
          </a:prstGeom>
        </p:spPr>
      </p:pic>
      <p:pic>
        <p:nvPicPr>
          <p:cNvPr id="11" name="Picture 10">
            <a:extLst>
              <a:ext uri="{FF2B5EF4-FFF2-40B4-BE49-F238E27FC236}">
                <a16:creationId xmlns:a16="http://schemas.microsoft.com/office/drawing/2014/main" id="{8086CCA8-8A9F-E124-0782-2A641A9881A1}"/>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8103348" y="3177275"/>
            <a:ext cx="1741156" cy="1622197"/>
          </a:xfrm>
          <a:prstGeom prst="rect">
            <a:avLst/>
          </a:prstGeom>
        </p:spPr>
      </p:pic>
    </p:spTree>
    <p:extLst>
      <p:ext uri="{BB962C8B-B14F-4D97-AF65-F5344CB8AC3E}">
        <p14:creationId xmlns:p14="http://schemas.microsoft.com/office/powerpoint/2010/main" val="3388266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SE_Brand_2019">
  <a:themeElements>
    <a:clrScheme name="CSE Brand 2019">
      <a:dk1>
        <a:srgbClr val="3C444C"/>
      </a:dk1>
      <a:lt1>
        <a:srgbClr val="FFFFFF"/>
      </a:lt1>
      <a:dk2>
        <a:srgbClr val="000000"/>
      </a:dk2>
      <a:lt2>
        <a:srgbClr val="FFFFFF"/>
      </a:lt2>
      <a:accent1>
        <a:srgbClr val="92C956"/>
      </a:accent1>
      <a:accent2>
        <a:srgbClr val="1F9C7F"/>
      </a:accent2>
      <a:accent3>
        <a:srgbClr val="0695E5"/>
      </a:accent3>
      <a:accent4>
        <a:srgbClr val="3064BE"/>
      </a:accent4>
      <a:accent5>
        <a:srgbClr val="6D57C7"/>
      </a:accent5>
      <a:accent6>
        <a:srgbClr val="894CAF"/>
      </a:accent6>
      <a:hlink>
        <a:srgbClr val="1F9D7F"/>
      </a:hlink>
      <a:folHlink>
        <a:srgbClr val="FFC000"/>
      </a:folHlink>
    </a:clrScheme>
    <a:fontScheme name="Calibri-CalibriLight">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Light"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 Messaging Platform" id="{037666E2-76E1-4A45-86B5-24308CCB4611}" vid="{61447BB2-31C8-495C-BAE6-CBEC85FFC639}"/>
    </a:ext>
  </a:extLst>
</a:theme>
</file>

<file path=ppt/theme/theme2.xml><?xml version="1.0" encoding="utf-8"?>
<a:theme xmlns:a="http://schemas.openxmlformats.org/drawingml/2006/main" name="1_CSE_Brand_2019">
  <a:themeElements>
    <a:clrScheme name="SOMAH">
      <a:dk1>
        <a:srgbClr val="202428"/>
      </a:dk1>
      <a:lt1>
        <a:srgbClr val="F1F1F1"/>
      </a:lt1>
      <a:dk2>
        <a:srgbClr val="000000"/>
      </a:dk2>
      <a:lt2>
        <a:srgbClr val="FFFFFF"/>
      </a:lt2>
      <a:accent1>
        <a:srgbClr val="02669A"/>
      </a:accent1>
      <a:accent2>
        <a:srgbClr val="00A788"/>
      </a:accent2>
      <a:accent3>
        <a:srgbClr val="FBAC18"/>
      </a:accent3>
      <a:accent4>
        <a:srgbClr val="666E75"/>
      </a:accent4>
      <a:accent5>
        <a:srgbClr val="8CA0AA"/>
      </a:accent5>
      <a:accent6>
        <a:srgbClr val="894CAF"/>
      </a:accent6>
      <a:hlink>
        <a:srgbClr val="1F9D7F"/>
      </a:hlink>
      <a:folHlink>
        <a:srgbClr val="00A7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b865c47-b10b-4c5c-a960-662c91988c98">
      <Terms xmlns="http://schemas.microsoft.com/office/infopath/2007/PartnerControls"/>
    </lcf76f155ced4ddcb4097134ff3c332f>
    <TaxCatchAll xmlns="d7d8e1a1-ef8c-4f84-9724-f1c832a0f56f" xsi:nil="true"/>
    <Project xmlns="8b865c47-b10b-4c5c-a960-662c91988c98" xsi:nil="true"/>
    <DateofUse xmlns="8b865c47-b10b-4c5c-a960-662c91988c98">2024-03-25T22:41:40+00:00</DateofUse>
    <Notes xmlns="8b865c47-b10b-4c5c-a960-662c91988c98" xsi:nil="true"/>
    <Comments xmlns="8b865c47-b10b-4c5c-a960-662c91988c98" xsi:nil="true"/>
    <person xmlns="8b865c47-b10b-4c5c-a960-662c91988c98">
      <UserInfo>
        <DisplayName/>
        <AccountId xsi:nil="true"/>
        <AccountType/>
      </UserInfo>
    </person>
    <NOTES0 xmlns="8b865c47-b10b-4c5c-a960-662c91988c98" xsi:nil="true"/>
    <_Flow_SignoffStatus xmlns="8b865c47-b10b-4c5c-a960-662c91988c98" xsi:nil="true"/>
    <SharedWithUsers xmlns="d7d8e1a1-ef8c-4f84-9724-f1c832a0f56f">
      <UserInfo>
        <DisplayName>Laura Rehrmann</DisplayName>
        <AccountId>671</AccountId>
        <AccountType/>
      </UserInfo>
      <UserInfo>
        <DisplayName>Kathryn Olmstead</DisplayName>
        <AccountId>1111</AccountId>
        <AccountType/>
      </UserInfo>
      <UserInfo>
        <DisplayName>Kara Crohn</DisplayName>
        <AccountId>951</AccountId>
        <AccountType/>
      </UserInfo>
      <UserInfo>
        <DisplayName>Chuck Colgan</DisplayName>
        <AccountId>186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5E9D22EBBBAF048B05F30F28F9BD613" ma:contentTypeVersion="30" ma:contentTypeDescription="Create a new document." ma:contentTypeScope="" ma:versionID="e937a7d2b98bcb7422133a38430e5a54">
  <xsd:schema xmlns:xsd="http://www.w3.org/2001/XMLSchema" xmlns:xs="http://www.w3.org/2001/XMLSchema" xmlns:p="http://schemas.microsoft.com/office/2006/metadata/properties" xmlns:ns2="8b865c47-b10b-4c5c-a960-662c91988c98" xmlns:ns3="d7d8e1a1-ef8c-4f84-9724-f1c832a0f56f" targetNamespace="http://schemas.microsoft.com/office/2006/metadata/properties" ma:root="true" ma:fieldsID="f616da92a0c3357e4212912659f80ee6" ns2:_="" ns3:_="">
    <xsd:import namespace="8b865c47-b10b-4c5c-a960-662c91988c98"/>
    <xsd:import namespace="d7d8e1a1-ef8c-4f84-9724-f1c832a0f56f"/>
    <xsd:element name="properties">
      <xsd:complexType>
        <xsd:sequence>
          <xsd:element name="documentManagement">
            <xsd:complexType>
              <xsd:all>
                <xsd:element ref="ns2:Notes" minOccurs="0"/>
                <xsd:element ref="ns2:Comments" minOccurs="0"/>
                <xsd:element ref="ns2:person" minOccurs="0"/>
                <xsd:element ref="ns2:DateofUse" minOccurs="0"/>
                <xsd:element ref="ns2:Project" minOccurs="0"/>
                <xsd:element ref="ns2:NOTES0"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_Flow_SignoffStatu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865c47-b10b-4c5c-a960-662c91988c98" elementFormDefault="qualified">
    <xsd:import namespace="http://schemas.microsoft.com/office/2006/documentManagement/types"/>
    <xsd:import namespace="http://schemas.microsoft.com/office/infopath/2007/PartnerControls"/>
    <xsd:element name="Notes" ma:index="2" nillable="true" ma:displayName="Notes" ma:format="Dropdown" ma:internalName="Notes" ma:readOnly="false">
      <xsd:simpleType>
        <xsd:restriction base="dms:Text">
          <xsd:maxLength value="255"/>
        </xsd:restriction>
      </xsd:simpleType>
    </xsd:element>
    <xsd:element name="Comments" ma:index="3" nillable="true" ma:displayName="Comments" ma:format="Dropdown" ma:internalName="Comments" ma:readOnly="false">
      <xsd:simpleType>
        <xsd:restriction base="dms:Note">
          <xsd:maxLength value="255"/>
        </xsd:restriction>
      </xsd:simpleType>
    </xsd:element>
    <xsd:element name="person" ma:index="4" nillable="true" ma:displayName="person" ma:format="Dropdown" ma:list="UserInfo" ma:SharePointGroup="0" ma:internalName="person"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ateofUse" ma:index="5" nillable="true" ma:displayName="Date of Use" ma:default="[today]" ma:format="DateOnly" ma:internalName="DateofUse" ma:readOnly="false">
      <xsd:simpleType>
        <xsd:restriction base="dms:DateTime"/>
      </xsd:simpleType>
    </xsd:element>
    <xsd:element name="Project" ma:index="6" nillable="true" ma:displayName="Project" ma:description="SRF and project name" ma:format="Dropdown" ma:internalName="Project" ma:readOnly="false">
      <xsd:simpleType>
        <xsd:restriction base="dms:Text">
          <xsd:maxLength value="255"/>
        </xsd:restriction>
      </xsd:simpleType>
    </xsd:element>
    <xsd:element name="NOTES0" ma:index="7" nillable="true" ma:displayName="NOTES" ma:format="Dropdown" ma:internalName="NOTES0" ma:readOnly="false">
      <xsd:simpleType>
        <xsd:restriction base="dms:Note">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AutoTags" ma:index="15" nillable="true" ma:displayName="Tags" ma:hidden="true" ma:internalName="MediaServiceAutoTags" ma:readOnly="true">
      <xsd:simpleType>
        <xsd:restriction base="dms:Text"/>
      </xsd:simpleType>
    </xsd:element>
    <xsd:element name="MediaServiceOCR" ma:index="16" nillable="true" ma:displayName="Extracted Text" ma:hidden="true" ma:internalName="MediaServiceOCR"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bcfab10e-2905-4c99-a1c6-8b70a464d06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dexed="true" ma:internalName="MediaServiceLocation" ma:readOnly="true">
      <xsd:simpleType>
        <xsd:restriction base="dms:Text"/>
      </xsd:simple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_Flow_SignoffStatus" ma:index="28" nillable="true" ma:displayName="Sign-off status" ma:hidden="true" ma:internalName="Sign_x002d_off_x0020_status" ma:readOnly="false">
      <xsd:simpleType>
        <xsd:restriction base="dms:Text"/>
      </xsd:simpleType>
    </xsd:element>
    <xsd:element name="MediaServiceSearchProperties" ma:index="3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d8e1a1-ef8c-4f84-9724-f1c832a0f56f"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5" nillable="true" ma:displayName="Taxonomy Catch All Column" ma:hidden="true" ma:list="{d71f6c67-bbe1-4062-8d1b-9f007d8a8d25}" ma:internalName="TaxCatchAll" ma:readOnly="false" ma:showField="CatchAllData" ma:web="d7d8e1a1-ef8c-4f84-9724-f1c832a0f5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4DD786-01A5-4121-B35E-29E46DF771E4}">
  <ds:schemaRefs>
    <ds:schemaRef ds:uri="8b865c47-b10b-4c5c-a960-662c91988c98"/>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d7d8e1a1-ef8c-4f84-9724-f1c832a0f56f"/>
    <ds:schemaRef ds:uri="http://schemas.microsoft.com/office/2006/metadata/properties"/>
  </ds:schemaRefs>
</ds:datastoreItem>
</file>

<file path=customXml/itemProps2.xml><?xml version="1.0" encoding="utf-8"?>
<ds:datastoreItem xmlns:ds="http://schemas.openxmlformats.org/officeDocument/2006/customXml" ds:itemID="{4FB47C90-D084-4C0E-BCE3-4DDF7C4132FC}">
  <ds:schemaRefs>
    <ds:schemaRef ds:uri="http://schemas.microsoft.com/sharepoint/v3/contenttype/forms"/>
  </ds:schemaRefs>
</ds:datastoreItem>
</file>

<file path=customXml/itemProps3.xml><?xml version="1.0" encoding="utf-8"?>
<ds:datastoreItem xmlns:ds="http://schemas.openxmlformats.org/officeDocument/2006/customXml" ds:itemID="{715BB0B0-7F27-40FD-8788-CEC81D484D38}">
  <ds:schemaRefs>
    <ds:schemaRef ds:uri="8b865c47-b10b-4c5c-a960-662c91988c98"/>
    <ds:schemaRef ds:uri="d7d8e1a1-ef8c-4f84-9724-f1c832a0f5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2023 Messaging Platform</Template>
  <TotalTime>0</TotalTime>
  <Words>4381</Words>
  <Application>Microsoft Office PowerPoint</Application>
  <PresentationFormat>Custom</PresentationFormat>
  <Paragraphs>619</Paragraphs>
  <Slides>50</Slides>
  <Notes>12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3" baseType="lpstr">
      <vt:lpstr>Arial</vt:lpstr>
      <vt:lpstr>Calibri</vt:lpstr>
      <vt:lpstr>Calibri Light</vt:lpstr>
      <vt:lpstr>Canva Sans 2</vt:lpstr>
      <vt:lpstr>Canva Sans 2 Bold</vt:lpstr>
      <vt:lpstr>Century Gothic</vt:lpstr>
      <vt:lpstr>Montserrat</vt:lpstr>
      <vt:lpstr>Montserrat Bold</vt:lpstr>
      <vt:lpstr>Open Sans Light</vt:lpstr>
      <vt:lpstr>Symbol</vt:lpstr>
      <vt:lpstr>CSE_Brand_2019</vt:lpstr>
      <vt:lpstr>1_CSE_Brand_2019</vt:lpstr>
      <vt:lpstr>Acrobat Document</vt:lpstr>
      <vt:lpstr>Accelerating the Clean Energy Transition in Inland SoCal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Messaging Platform</dc:title>
  <dc:subject/>
  <dc:creator>Kara Crohn</dc:creator>
  <cp:keywords/>
  <dc:description/>
  <cp:lastModifiedBy>Kara Crohn</cp:lastModifiedBy>
  <cp:revision>1</cp:revision>
  <cp:lastPrinted>2019-04-03T19:40:51Z</cp:lastPrinted>
  <dcterms:created xsi:type="dcterms:W3CDTF">2024-03-23T00:24:42Z</dcterms:created>
  <dcterms:modified xsi:type="dcterms:W3CDTF">2024-04-03T18:49:19Z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0x01010045E9D22EBBBAF048B05F30F28F9BD613</vt:lpwstr>
  </property>
  <property fmtid="{D5CDD505-2E9C-101B-9397-08002B2CF9AE}" pid="3" name="MediaServiceImageTags">
    <vt:lpwstr/>
  </property>
</Properties>
</file>